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9"/>
  </p:notesMasterIdLst>
  <p:sldIdLst>
    <p:sldId id="2105" r:id="rId2"/>
    <p:sldId id="362" r:id="rId3"/>
    <p:sldId id="700" r:id="rId4"/>
    <p:sldId id="3178" r:id="rId5"/>
    <p:sldId id="3194" r:id="rId6"/>
    <p:sldId id="3196" r:id="rId7"/>
    <p:sldId id="3114" r:id="rId8"/>
    <p:sldId id="3167" r:id="rId9"/>
    <p:sldId id="3168" r:id="rId10"/>
    <p:sldId id="3179" r:id="rId11"/>
    <p:sldId id="2011" r:id="rId12"/>
    <p:sldId id="3171" r:id="rId13"/>
    <p:sldId id="3183" r:id="rId14"/>
    <p:sldId id="3169" r:id="rId15"/>
    <p:sldId id="3181" r:id="rId16"/>
    <p:sldId id="3184" r:id="rId17"/>
    <p:sldId id="3172" r:id="rId18"/>
    <p:sldId id="3187" r:id="rId19"/>
    <p:sldId id="3188" r:id="rId20"/>
    <p:sldId id="3192" r:id="rId21"/>
    <p:sldId id="3175" r:id="rId22"/>
    <p:sldId id="3177" r:id="rId23"/>
    <p:sldId id="3186" r:id="rId24"/>
    <p:sldId id="3190" r:id="rId25"/>
    <p:sldId id="3191" r:id="rId26"/>
    <p:sldId id="3193" r:id="rId27"/>
    <p:sldId id="3195"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8F00"/>
    <a:srgbClr val="004000"/>
    <a:srgbClr val="009193"/>
    <a:srgbClr val="4E8F00"/>
    <a:srgbClr val="0432FF"/>
    <a:srgbClr val="FF7E79"/>
    <a:srgbClr val="521B93"/>
    <a:srgbClr val="D5FC79"/>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103"/>
    <p:restoredTop sz="89650"/>
  </p:normalViewPr>
  <p:slideViewPr>
    <p:cSldViewPr snapToGrid="0" snapToObjects="1">
      <p:cViewPr varScale="1">
        <p:scale>
          <a:sx n="64" d="100"/>
          <a:sy n="64" d="100"/>
        </p:scale>
        <p:origin x="192" y="1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3C840-1276-6B4F-8604-7EE6E066B4F8}" type="datetimeFigureOut">
              <a:rPr kumimoji="1" lang="ja-JP" altLang="en-US" smtClean="0"/>
              <a:t>2025/10/3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D5D7F-D110-D14A-B0DD-305779BF2E8D}" type="slidenum">
              <a:rPr kumimoji="1" lang="ja-JP" altLang="en-US" smtClean="0"/>
              <a:t>‹#›</a:t>
            </a:fld>
            <a:endParaRPr kumimoji="1" lang="ja-JP" altLang="en-US"/>
          </a:p>
        </p:txBody>
      </p:sp>
    </p:spTree>
    <p:extLst>
      <p:ext uri="{BB962C8B-B14F-4D97-AF65-F5344CB8AC3E}">
        <p14:creationId xmlns:p14="http://schemas.microsoft.com/office/powerpoint/2010/main" val="6457838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本研究提案は</a:t>
            </a:r>
            <a:r>
              <a:rPr lang="en-US" altLang="ja-JP" dirty="0"/>
              <a:t>2</a:t>
            </a:r>
            <a:r>
              <a:rPr lang="ja-JP" altLang="en-US" dirty="0"/>
              <a:t>つのステップより成っています。１つめのステップでは「薬剤のトランスオミクス解析」を行います。２つめのステップでは多剤併用療法の合理的な設計法を開発します。</a:t>
            </a:r>
            <a:endParaRPr lang="en-US" altLang="ja-JP" dirty="0"/>
          </a:p>
        </p:txBody>
      </p:sp>
      <p:sp>
        <p:nvSpPr>
          <p:cNvPr id="4" name="スライド番号プレースホルダ 3"/>
          <p:cNvSpPr>
            <a:spLocks noGrp="1"/>
          </p:cNvSpPr>
          <p:nvPr>
            <p:ph type="sldNum" sz="quarter" idx="10"/>
          </p:nvPr>
        </p:nvSpPr>
        <p:spPr/>
        <p:txBody>
          <a:bodyPr/>
          <a:lstStyle/>
          <a:p>
            <a:pPr>
              <a:defRPr/>
            </a:pPr>
            <a:fld id="{CF6F271E-AEC9-41AC-A659-AD573EB1198B}" type="slidenum">
              <a:rPr lang="ja-JP" altLang="en-US" smtClean="0"/>
              <a:pPr>
                <a:defRPr/>
              </a:pPr>
              <a:t>3</a:t>
            </a:fld>
            <a:endParaRPr lang="ja-JP" altLang="en-US"/>
          </a:p>
        </p:txBody>
      </p:sp>
    </p:spTree>
    <p:extLst>
      <p:ext uri="{BB962C8B-B14F-4D97-AF65-F5344CB8AC3E}">
        <p14:creationId xmlns:p14="http://schemas.microsoft.com/office/powerpoint/2010/main" val="18132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FFCF-9689-8758-5081-01E03647A8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AF08BE-274E-4000-1A68-A31EB7AA4C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192767-71E7-CF11-3DEA-1BBDCC28FED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20B8F77-FC29-24AB-3921-D0637A7D715C}"/>
              </a:ext>
            </a:extLst>
          </p:cNvPr>
          <p:cNvSpPr>
            <a:spLocks noGrp="1"/>
          </p:cNvSpPr>
          <p:nvPr>
            <p:ph type="sldNum" sz="quarter" idx="5"/>
          </p:nvPr>
        </p:nvSpPr>
        <p:spPr/>
        <p:txBody>
          <a:bodyPr/>
          <a:lstStyle/>
          <a:p>
            <a:fld id="{B39D5D7F-D110-D14A-B0DD-305779BF2E8D}" type="slidenum">
              <a:rPr kumimoji="1" lang="ja-JP" altLang="en-US" smtClean="0"/>
              <a:t>18</a:t>
            </a:fld>
            <a:endParaRPr kumimoji="1" lang="ja-JP" altLang="en-US"/>
          </a:p>
        </p:txBody>
      </p:sp>
    </p:spTree>
    <p:extLst>
      <p:ext uri="{BB962C8B-B14F-4D97-AF65-F5344CB8AC3E}">
        <p14:creationId xmlns:p14="http://schemas.microsoft.com/office/powerpoint/2010/main" val="35191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39D5D7F-D110-D14A-B0DD-305779BF2E8D}" type="slidenum">
              <a:rPr kumimoji="1" lang="ja-JP" altLang="en-US" smtClean="0"/>
              <a:t>20</a:t>
            </a:fld>
            <a:endParaRPr kumimoji="1" lang="ja-JP" altLang="en-US"/>
          </a:p>
        </p:txBody>
      </p:sp>
    </p:spTree>
    <p:extLst>
      <p:ext uri="{BB962C8B-B14F-4D97-AF65-F5344CB8AC3E}">
        <p14:creationId xmlns:p14="http://schemas.microsoft.com/office/powerpoint/2010/main" val="286526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
            <a:ext cx="12192000" cy="3600450"/>
          </a:xfrm>
          <a:solidFill>
            <a:srgbClr val="011893"/>
          </a:solidFill>
          <a:ln>
            <a:noFill/>
          </a:ln>
        </p:spPr>
        <p:txBody>
          <a:bodyPr/>
          <a:lstStyle>
            <a:lvl1pPr>
              <a:defRPr>
                <a:solidFill>
                  <a:schemeClr val="bg1"/>
                </a:solidFill>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02063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_標準スライド_ロゴあり">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FBDB9AF5-D845-784E-9C1F-B7AD85A841D6}"/>
              </a:ext>
            </a:extLst>
          </p:cNvPr>
          <p:cNvSpPr txBox="1">
            <a:spLocks/>
          </p:cNvSpPr>
          <p:nvPr userDrawn="1"/>
        </p:nvSpPr>
        <p:spPr>
          <a:xfrm>
            <a:off x="0" y="0"/>
            <a:ext cx="12192000" cy="1117600"/>
          </a:xfrm>
          <a:prstGeom prst="rect">
            <a:avLst/>
          </a:prstGeom>
          <a:solidFill>
            <a:schemeClr val="tx1"/>
          </a:solidFill>
        </p:spPr>
        <p:txBody>
          <a:bodyPr vert="horz" lIns="792000" tIns="45720" rIns="792000" bIns="45720" rtlCol="0" anchor="ctr">
            <a:normAutofit/>
          </a:bodyPr>
          <a:lstStyle>
            <a:lvl1pPr marL="133350" indent="0" algn="l" defTabSz="457200" rtl="0" eaLnBrk="1" latinLnBrk="0" hangingPunct="1">
              <a:spcBef>
                <a:spcPct val="0"/>
              </a:spcBef>
              <a:buNone/>
              <a:tabLst/>
              <a:defRPr kumimoji="1" sz="4000" b="1" kern="1200">
                <a:solidFill>
                  <a:schemeClr val="tx1"/>
                </a:solidFill>
                <a:latin typeface="+mj-lt"/>
                <a:ea typeface="+mj-ea"/>
                <a:cs typeface="+mj-cs"/>
              </a:defRPr>
            </a:lvl1pPr>
          </a:lstStyle>
          <a:p>
            <a:endParaRPr lang="ja-JP" altLang="en-US"/>
          </a:p>
        </p:txBody>
      </p:sp>
      <p:sp>
        <p:nvSpPr>
          <p:cNvPr id="2" name="タイトル 1">
            <a:extLst>
              <a:ext uri="{FF2B5EF4-FFF2-40B4-BE49-F238E27FC236}">
                <a16:creationId xmlns:a16="http://schemas.microsoft.com/office/drawing/2014/main" id="{E898891F-5647-B346-9126-050BE28A6802}"/>
              </a:ext>
            </a:extLst>
          </p:cNvPr>
          <p:cNvSpPr>
            <a:spLocks noGrp="1"/>
          </p:cNvSpPr>
          <p:nvPr>
            <p:ph type="title"/>
          </p:nvPr>
        </p:nvSpPr>
        <p:spPr>
          <a:xfrm>
            <a:off x="0" y="0"/>
            <a:ext cx="11318488" cy="1117600"/>
          </a:xfrm>
          <a:solidFill>
            <a:schemeClr val="tx1"/>
          </a:solidFill>
        </p:spPr>
        <p:txBody>
          <a:bodyPr lIns="72000" rIns="72000"/>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0B21CC19-FFF3-354E-BEF3-60754AA40859}"/>
              </a:ext>
            </a:extLst>
          </p:cNvPr>
          <p:cNvSpPr>
            <a:spLocks noGrp="1"/>
          </p:cNvSpPr>
          <p:nvPr>
            <p:ph type="sldNum" sz="quarter" idx="10"/>
          </p:nvPr>
        </p:nvSpPr>
        <p:spPr/>
        <p:txBody>
          <a:bodyPr/>
          <a:lstStyle/>
          <a:p>
            <a:fld id="{AF64D956-97B4-0F42-97EB-56A02ED5B12D}" type="slidenum">
              <a:rPr lang="ja-JP" altLang="en-US" smtClean="0"/>
              <a:pPr/>
              <a:t>‹#›</a:t>
            </a:fld>
            <a:endParaRPr lang="ja-JP" altLang="en-US"/>
          </a:p>
        </p:txBody>
      </p:sp>
      <p:sp>
        <p:nvSpPr>
          <p:cNvPr id="4" name="フッター プレースホルダー 3">
            <a:extLst>
              <a:ext uri="{FF2B5EF4-FFF2-40B4-BE49-F238E27FC236}">
                <a16:creationId xmlns:a16="http://schemas.microsoft.com/office/drawing/2014/main" id="{4C6535A2-04BC-0043-B2E0-8D7147C6C881}"/>
              </a:ext>
            </a:extLst>
          </p:cNvPr>
          <p:cNvSpPr>
            <a:spLocks noGrp="1"/>
          </p:cNvSpPr>
          <p:nvPr>
            <p:ph type="ftr" sz="quarter" idx="11"/>
          </p:nvPr>
        </p:nvSpPr>
        <p:spPr/>
        <p:txBody>
          <a:bodyPr/>
          <a:lstStyle/>
          <a:p>
            <a:r>
              <a:rPr lang="ja-JP" altLang="en-US"/>
              <a:t>理化学研究所 砂川玄志郎</a:t>
            </a:r>
          </a:p>
        </p:txBody>
      </p:sp>
      <p:pic>
        <p:nvPicPr>
          <p:cNvPr id="7" name="図 6">
            <a:extLst>
              <a:ext uri="{FF2B5EF4-FFF2-40B4-BE49-F238E27FC236}">
                <a16:creationId xmlns:a16="http://schemas.microsoft.com/office/drawing/2014/main" id="{151D583D-CE80-3444-AC0C-DC9EEC74187C}"/>
              </a:ext>
            </a:extLst>
          </p:cNvPr>
          <p:cNvPicPr>
            <a:picLocks noChangeAspect="1"/>
          </p:cNvPicPr>
          <p:nvPr userDrawn="1"/>
        </p:nvPicPr>
        <p:blipFill>
          <a:blip r:embed="rId2"/>
          <a:stretch>
            <a:fillRect/>
          </a:stretch>
        </p:blipFill>
        <p:spPr>
          <a:xfrm>
            <a:off x="11472334" y="195890"/>
            <a:ext cx="457200" cy="731779"/>
          </a:xfrm>
          <a:prstGeom prst="rect">
            <a:avLst/>
          </a:prstGeom>
        </p:spPr>
      </p:pic>
    </p:spTree>
    <p:extLst>
      <p:ext uri="{BB962C8B-B14F-4D97-AF65-F5344CB8AC3E}">
        <p14:creationId xmlns:p14="http://schemas.microsoft.com/office/powerpoint/2010/main" val="374008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30802"/>
          </a:xfrm>
        </p:spPr>
        <p:txBody>
          <a:bodyPr>
            <a:noAutofit/>
          </a:bodyPr>
          <a:lstStyle>
            <a:lvl1pPr algn="ctr">
              <a:defRPr sz="28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38307072-EF46-4BD3-A943-EF21BC9E885E}" type="datetime1">
              <a:rPr kumimoji="1" lang="ja-JP" altLang="en-US" smtClean="0"/>
              <a:t>2025/10/3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448800" y="6492876"/>
            <a:ext cx="2743200" cy="365125"/>
          </a:xfrm>
        </p:spPr>
        <p:txBody>
          <a:bodyPr/>
          <a:lstStyle/>
          <a:p>
            <a:fld id="{7897ED99-A8FC-4B43-8A57-A36A51C1578C}" type="slidenum">
              <a:rPr kumimoji="1" lang="ja-JP" altLang="en-US" smtClean="0"/>
              <a:t>‹#›</a:t>
            </a:fld>
            <a:endParaRPr kumimoji="1" lang="ja-JP" altLang="en-US"/>
          </a:p>
        </p:txBody>
      </p:sp>
    </p:spTree>
    <p:extLst>
      <p:ext uri="{BB962C8B-B14F-4D97-AF65-F5344CB8AC3E}">
        <p14:creationId xmlns:p14="http://schemas.microsoft.com/office/powerpoint/2010/main" val="105024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143000"/>
          </a:xfrm>
        </p:spPr>
        <p:txBody>
          <a:bodyPr anchor="ctr" anchorCtr="0"/>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p:txBody>
          <a:body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123523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マスター タイトルの書式設定</a:t>
            </a:r>
            <a:endParaRPr kumimoji="1" lang="ja-JP" altLang="en-US" dirty="0"/>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58254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88587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endParaRPr kumimoji="1" lang="ja-JP" altLang="en-US" dirty="0"/>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 6"/>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8" name="フッター プレースホルダ 7"/>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356908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4" name="フッター プレースホルダ 3"/>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
        <p:nvSpPr>
          <p:cNvPr id="5" name="タイトル 4"/>
          <p:cNvSpPr>
            <a:spLocks noGrp="1"/>
          </p:cNvSpPr>
          <p:nvPr>
            <p:ph type="title"/>
          </p:nvPr>
        </p:nvSpPr>
        <p:spPr>
          <a:xfrm>
            <a:off x="0" y="0"/>
            <a:ext cx="12192000" cy="1143000"/>
          </a:xfrm>
          <a:solidFill>
            <a:srgbClr val="011893"/>
          </a:solidFill>
        </p:spPr>
        <p:txBody>
          <a:bodyPr lIns="0" tIns="0" rIns="0" bIns="0"/>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25594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3" name="フッター プレースホルダ 2"/>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68417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78377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44288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0" y="0"/>
            <a:ext cx="12192000" cy="1143000"/>
          </a:xfrm>
          <a:prstGeom prst="rect">
            <a:avLst/>
          </a:prstGeom>
          <a:solidFill>
            <a:schemeClr val="bg1"/>
          </a:solidFill>
        </p:spPr>
        <p:txBody>
          <a:bodyPr vert="horz" wrap="square" lIns="0" tIns="0" rIns="0" bIns="0" rtlCol="0" anchor="ctr">
            <a:no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45249063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spcBef>
          <a:spcPct val="0"/>
        </a:spcBef>
        <a:buNone/>
        <a:defRPr kumimoji="1" sz="4400" kern="1200">
          <a:solidFill>
            <a:schemeClr val="tx1"/>
          </a:solidFill>
          <a:latin typeface="Helvetica Neue Ligh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38.emf"/><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5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6C8AC-F9E0-51E5-DAA6-9566783901CC}"/>
              </a:ext>
            </a:extLst>
          </p:cNvPr>
          <p:cNvSpPr>
            <a:spLocks noGrp="1"/>
          </p:cNvSpPr>
          <p:nvPr>
            <p:ph type="ctrTitle"/>
          </p:nvPr>
        </p:nvSpPr>
        <p:spPr/>
        <p:txBody>
          <a:bodyPr/>
          <a:lstStyle/>
          <a:p>
            <a:r>
              <a:rPr kumimoji="1" lang="ja-JP" altLang="en-US" b="1">
                <a:latin typeface="Hiragino Kaku Gothic ProN W6" panose="020B0300000000000000" pitchFamily="34" charset="-128"/>
                <a:ea typeface="Hiragino Kaku Gothic ProN W6" panose="020B0300000000000000" pitchFamily="34" charset="-128"/>
              </a:rPr>
              <a:t>常微分方程式と生化学反応系</a:t>
            </a:r>
          </a:p>
        </p:txBody>
      </p:sp>
      <p:sp>
        <p:nvSpPr>
          <p:cNvPr id="3" name="字幕 2">
            <a:extLst>
              <a:ext uri="{FF2B5EF4-FFF2-40B4-BE49-F238E27FC236}">
                <a16:creationId xmlns:a16="http://schemas.microsoft.com/office/drawing/2014/main" id="{E69B2A02-C381-234A-3510-EE412B3F1925}"/>
              </a:ext>
            </a:extLst>
          </p:cNvPr>
          <p:cNvSpPr>
            <a:spLocks noGrp="1"/>
          </p:cNvSpPr>
          <p:nvPr>
            <p:ph type="subTitle" idx="1"/>
          </p:nvPr>
        </p:nvSpPr>
        <p:spPr/>
        <p:txBody>
          <a:bodyPr/>
          <a:lstStyle/>
          <a:p>
            <a:r>
              <a:rPr kumimoji="1" lang="ja-JP" altLang="en-US"/>
              <a:t>柚木 克之</a:t>
            </a:r>
            <a:endParaRPr kumimoji="1" lang="en-US" altLang="ja-JP" dirty="0"/>
          </a:p>
          <a:p>
            <a:r>
              <a:rPr lang="ja-JP" altLang="en-US"/>
              <a:t>理化学研究所・生命医科学研究センター</a:t>
            </a:r>
            <a:endParaRPr kumimoji="1" lang="ja-JP" altLang="en-US"/>
          </a:p>
        </p:txBody>
      </p:sp>
    </p:spTree>
    <p:extLst>
      <p:ext uri="{BB962C8B-B14F-4D97-AF65-F5344CB8AC3E}">
        <p14:creationId xmlns:p14="http://schemas.microsoft.com/office/powerpoint/2010/main" val="301899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B7CE7B-6E81-6D67-D830-50D4C4A5CAF5}"/>
              </a:ext>
            </a:extLst>
          </p:cNvPr>
          <p:cNvSpPr>
            <a:spLocks noGrp="1"/>
          </p:cNvSpPr>
          <p:nvPr>
            <p:ph type="title"/>
          </p:nvPr>
        </p:nvSpPr>
        <p:spPr/>
        <p:txBody>
          <a:bodyPr/>
          <a:lstStyle/>
          <a:p>
            <a:r>
              <a:rPr kumimoji="1" lang="ja-JP" altLang="en-US"/>
              <a:t>微分方程式とはどういうものか、何に使うのか</a:t>
            </a:r>
          </a:p>
        </p:txBody>
      </p:sp>
      <p:sp>
        <p:nvSpPr>
          <p:cNvPr id="3" name="テキスト ボックス 2">
            <a:extLst>
              <a:ext uri="{FF2B5EF4-FFF2-40B4-BE49-F238E27FC236}">
                <a16:creationId xmlns:a16="http://schemas.microsoft.com/office/drawing/2014/main" id="{0B37431B-8165-7906-9040-6D1904F3AADF}"/>
              </a:ext>
            </a:extLst>
          </p:cNvPr>
          <p:cNvSpPr txBox="1"/>
          <p:nvPr/>
        </p:nvSpPr>
        <p:spPr>
          <a:xfrm>
            <a:off x="2931109" y="5073915"/>
            <a:ext cx="6329782"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代数方程式：数が未知（未知数）</a:t>
            </a:r>
            <a:endParaRPr kumimoji="1" lang="en-US" altLang="ja-JP" sz="2400" dirty="0"/>
          </a:p>
          <a:p>
            <a:pPr marL="285750" indent="-285750">
              <a:buFont typeface="Arial" panose="020B0604020202020204" pitchFamily="34" charset="0"/>
              <a:buChar char="•"/>
            </a:pPr>
            <a:r>
              <a:rPr kumimoji="1" lang="ja-JP" altLang="en-US" sz="2400"/>
              <a:t>微分方程式：関数が未知（未知関数）</a:t>
            </a:r>
          </a:p>
        </p:txBody>
      </p:sp>
      <p:pic>
        <p:nvPicPr>
          <p:cNvPr id="6" name="図 5">
            <a:extLst>
              <a:ext uri="{FF2B5EF4-FFF2-40B4-BE49-F238E27FC236}">
                <a16:creationId xmlns:a16="http://schemas.microsoft.com/office/drawing/2014/main" id="{8B3A9203-1BE0-E201-476D-E728827D2A36}"/>
              </a:ext>
            </a:extLst>
          </p:cNvPr>
          <p:cNvPicPr>
            <a:picLocks noChangeAspect="1"/>
          </p:cNvPicPr>
          <p:nvPr/>
        </p:nvPicPr>
        <p:blipFill>
          <a:blip r:embed="rId2"/>
          <a:stretch>
            <a:fillRect/>
          </a:stretch>
        </p:blipFill>
        <p:spPr>
          <a:xfrm>
            <a:off x="4588132" y="2154363"/>
            <a:ext cx="2768600" cy="990600"/>
          </a:xfrm>
          <a:prstGeom prst="rect">
            <a:avLst/>
          </a:prstGeom>
        </p:spPr>
      </p:pic>
      <p:sp>
        <p:nvSpPr>
          <p:cNvPr id="7" name="フローチャート: 代替処理 6">
            <a:extLst>
              <a:ext uri="{FF2B5EF4-FFF2-40B4-BE49-F238E27FC236}">
                <a16:creationId xmlns:a16="http://schemas.microsoft.com/office/drawing/2014/main" id="{909021CD-1B39-CEF7-9CA1-53080FA3FDE8}"/>
              </a:ext>
            </a:extLst>
          </p:cNvPr>
          <p:cNvSpPr/>
          <p:nvPr/>
        </p:nvSpPr>
        <p:spPr>
          <a:xfrm>
            <a:off x="1495858" y="1287022"/>
            <a:ext cx="9217742"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微分方程式とは未知の関数の微分を含む式のこと</a:t>
            </a:r>
          </a:p>
        </p:txBody>
      </p:sp>
      <p:sp>
        <p:nvSpPr>
          <p:cNvPr id="8" name="テキスト ボックス 7">
            <a:extLst>
              <a:ext uri="{FF2B5EF4-FFF2-40B4-BE49-F238E27FC236}">
                <a16:creationId xmlns:a16="http://schemas.microsoft.com/office/drawing/2014/main" id="{C177645B-FA00-C960-366F-A79745B7CE52}"/>
              </a:ext>
            </a:extLst>
          </p:cNvPr>
          <p:cNvSpPr txBox="1"/>
          <p:nvPr/>
        </p:nvSpPr>
        <p:spPr>
          <a:xfrm>
            <a:off x="2591217" y="4442273"/>
            <a:ext cx="6329782" cy="400110"/>
          </a:xfrm>
          <a:prstGeom prst="rect">
            <a:avLst/>
          </a:prstGeom>
          <a:noFill/>
          <a:ln>
            <a:solidFill>
              <a:schemeClr val="tx1">
                <a:lumMod val="50000"/>
                <a:lumOff val="50000"/>
              </a:schemeClr>
            </a:solidFill>
          </a:ln>
        </p:spPr>
        <p:txBody>
          <a:bodyPr wrap="square" rtlCol="0">
            <a:spAutoFit/>
          </a:bodyPr>
          <a:lstStyle/>
          <a:p>
            <a:r>
              <a:rPr kumimoji="1" lang="ja-JP" altLang="en-US" sz="2000"/>
              <a:t>未知の関数。この関数を式かグラフとして求めたい。</a:t>
            </a:r>
          </a:p>
        </p:txBody>
      </p:sp>
      <p:sp>
        <p:nvSpPr>
          <p:cNvPr id="9" name="角丸四角形 8">
            <a:extLst>
              <a:ext uri="{FF2B5EF4-FFF2-40B4-BE49-F238E27FC236}">
                <a16:creationId xmlns:a16="http://schemas.microsoft.com/office/drawing/2014/main" id="{7902A5E8-ABFA-E6B5-55C1-74EF81F5FA4A}"/>
              </a:ext>
            </a:extLst>
          </p:cNvPr>
          <p:cNvSpPr/>
          <p:nvPr/>
        </p:nvSpPr>
        <p:spPr>
          <a:xfrm>
            <a:off x="4831492" y="2014843"/>
            <a:ext cx="568411" cy="66657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カギ線コネクタ 9">
            <a:extLst>
              <a:ext uri="{FF2B5EF4-FFF2-40B4-BE49-F238E27FC236}">
                <a16:creationId xmlns:a16="http://schemas.microsoft.com/office/drawing/2014/main" id="{18F4D96A-71B0-6905-83B2-4EF6F08EF80B}"/>
              </a:ext>
            </a:extLst>
          </p:cNvPr>
          <p:cNvCxnSpPr>
            <a:cxnSpLocks/>
            <a:stCxn id="15" idx="1"/>
            <a:endCxn id="13" idx="0"/>
          </p:cNvCxnSpPr>
          <p:nvPr/>
        </p:nvCxnSpPr>
        <p:spPr>
          <a:xfrm rot="10800000" flipV="1">
            <a:off x="2685014" y="2612862"/>
            <a:ext cx="1806152" cy="845120"/>
          </a:xfrm>
          <a:prstGeom prst="bentConnector2">
            <a:avLst/>
          </a:prstGeom>
          <a:ln w="25400">
            <a:solidFill>
              <a:srgbClr val="008F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88E30B-8393-DA0A-1D62-A47ACE6132C2}"/>
              </a:ext>
            </a:extLst>
          </p:cNvPr>
          <p:cNvSpPr txBox="1"/>
          <p:nvPr/>
        </p:nvSpPr>
        <p:spPr>
          <a:xfrm>
            <a:off x="204296" y="3457982"/>
            <a:ext cx="4961436" cy="707886"/>
          </a:xfrm>
          <a:prstGeom prst="rect">
            <a:avLst/>
          </a:prstGeom>
          <a:noFill/>
          <a:ln>
            <a:solidFill>
              <a:schemeClr val="tx1">
                <a:lumMod val="50000"/>
                <a:lumOff val="50000"/>
              </a:schemeClr>
            </a:solidFill>
          </a:ln>
        </p:spPr>
        <p:txBody>
          <a:bodyPr wrap="square" rtlCol="0">
            <a:spAutoFit/>
          </a:bodyPr>
          <a:lstStyle/>
          <a:p>
            <a:r>
              <a:rPr lang="ja-JP" altLang="en-US" sz="2000"/>
              <a:t>未知の関数</a:t>
            </a:r>
            <a:r>
              <a:rPr lang="en-US" altLang="ja-JP" sz="2000" dirty="0"/>
              <a:t> S </a:t>
            </a:r>
            <a:r>
              <a:rPr lang="ja-JP" altLang="en-US" sz="2000"/>
              <a:t>の微分。</a:t>
            </a:r>
            <a:endParaRPr lang="en-US" altLang="ja-JP" sz="2000" dirty="0"/>
          </a:p>
          <a:p>
            <a:r>
              <a:rPr lang="ja-JP" altLang="en-US" sz="2000"/>
              <a:t>単位時間あたりの</a:t>
            </a:r>
            <a:r>
              <a:rPr lang="en-US" altLang="ja-JP" sz="2000" dirty="0"/>
              <a:t> S </a:t>
            </a:r>
            <a:r>
              <a:rPr lang="ja-JP" altLang="en-US" sz="2000"/>
              <a:t>の変化量に相当する。</a:t>
            </a:r>
            <a:endParaRPr lang="en-US" altLang="ja-JP" sz="2000" dirty="0"/>
          </a:p>
        </p:txBody>
      </p:sp>
      <p:cxnSp>
        <p:nvCxnSpPr>
          <p:cNvPr id="14" name="直線矢印コネクタ 13">
            <a:extLst>
              <a:ext uri="{FF2B5EF4-FFF2-40B4-BE49-F238E27FC236}">
                <a16:creationId xmlns:a16="http://schemas.microsoft.com/office/drawing/2014/main" id="{E530E567-D0B7-47AB-9D02-992FFB3026B2}"/>
              </a:ext>
            </a:extLst>
          </p:cNvPr>
          <p:cNvCxnSpPr>
            <a:cxnSpLocks/>
            <a:stCxn id="9" idx="2"/>
            <a:endCxn id="8" idx="0"/>
          </p:cNvCxnSpPr>
          <p:nvPr/>
        </p:nvCxnSpPr>
        <p:spPr>
          <a:xfrm>
            <a:off x="5115698" y="2681416"/>
            <a:ext cx="640410" cy="1760857"/>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角丸四角形 14">
            <a:extLst>
              <a:ext uri="{FF2B5EF4-FFF2-40B4-BE49-F238E27FC236}">
                <a16:creationId xmlns:a16="http://schemas.microsoft.com/office/drawing/2014/main" id="{3DAB1494-95CB-3EB3-E328-7C50FE482311}"/>
              </a:ext>
            </a:extLst>
          </p:cNvPr>
          <p:cNvSpPr/>
          <p:nvPr/>
        </p:nvSpPr>
        <p:spPr>
          <a:xfrm>
            <a:off x="4491166" y="1939263"/>
            <a:ext cx="1029592" cy="1347198"/>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0BB80D6-4026-C249-6F18-8E16735FEAC6}"/>
              </a:ext>
            </a:extLst>
          </p:cNvPr>
          <p:cNvSpPr txBox="1"/>
          <p:nvPr/>
        </p:nvSpPr>
        <p:spPr>
          <a:xfrm>
            <a:off x="7265049" y="3457982"/>
            <a:ext cx="4575931" cy="400110"/>
          </a:xfrm>
          <a:prstGeom prst="rect">
            <a:avLst/>
          </a:prstGeom>
          <a:noFill/>
          <a:ln>
            <a:solidFill>
              <a:schemeClr val="tx1">
                <a:lumMod val="50000"/>
                <a:lumOff val="50000"/>
              </a:schemeClr>
            </a:solidFill>
          </a:ln>
        </p:spPr>
        <p:txBody>
          <a:bodyPr wrap="square" rtlCol="0">
            <a:spAutoFit/>
          </a:bodyPr>
          <a:lstStyle/>
          <a:p>
            <a:r>
              <a:rPr lang="ja-JP" altLang="en-US" sz="2000"/>
              <a:t>未知の関数</a:t>
            </a:r>
            <a:r>
              <a:rPr lang="en-US" altLang="ja-JP" sz="2000" dirty="0"/>
              <a:t> S </a:t>
            </a:r>
            <a:r>
              <a:rPr lang="ja-JP" altLang="en-US" sz="2000"/>
              <a:t>の微分が満たすべき条件</a:t>
            </a:r>
            <a:endParaRPr kumimoji="1" lang="ja-JP" altLang="en-US" sz="2000"/>
          </a:p>
        </p:txBody>
      </p:sp>
      <p:sp>
        <p:nvSpPr>
          <p:cNvPr id="20" name="角丸四角形 19">
            <a:extLst>
              <a:ext uri="{FF2B5EF4-FFF2-40B4-BE49-F238E27FC236}">
                <a16:creationId xmlns:a16="http://schemas.microsoft.com/office/drawing/2014/main" id="{116785A1-9BB1-CBC9-137D-A749D9BF3C24}"/>
              </a:ext>
            </a:extLst>
          </p:cNvPr>
          <p:cNvSpPr/>
          <p:nvPr/>
        </p:nvSpPr>
        <p:spPr>
          <a:xfrm>
            <a:off x="6034586" y="2278724"/>
            <a:ext cx="1419111" cy="866239"/>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カギ線コネクタ 20">
            <a:extLst>
              <a:ext uri="{FF2B5EF4-FFF2-40B4-BE49-F238E27FC236}">
                <a16:creationId xmlns:a16="http://schemas.microsoft.com/office/drawing/2014/main" id="{3363E956-79EA-A101-4F44-B2C00ED9E09E}"/>
              </a:ext>
            </a:extLst>
          </p:cNvPr>
          <p:cNvCxnSpPr>
            <a:cxnSpLocks/>
            <a:stCxn id="20" idx="3"/>
            <a:endCxn id="19" idx="0"/>
          </p:cNvCxnSpPr>
          <p:nvPr/>
        </p:nvCxnSpPr>
        <p:spPr>
          <a:xfrm>
            <a:off x="7453697" y="2711844"/>
            <a:ext cx="2099318" cy="746138"/>
          </a:xfrm>
          <a:prstGeom prst="bentConnector2">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フローチャート: 代替処理 39">
            <a:extLst>
              <a:ext uri="{FF2B5EF4-FFF2-40B4-BE49-F238E27FC236}">
                <a16:creationId xmlns:a16="http://schemas.microsoft.com/office/drawing/2014/main" id="{6B1C87B5-209E-2750-026A-33DB5CE0D1CB}"/>
              </a:ext>
            </a:extLst>
          </p:cNvPr>
          <p:cNvSpPr/>
          <p:nvPr/>
        </p:nvSpPr>
        <p:spPr>
          <a:xfrm>
            <a:off x="204297" y="6133658"/>
            <a:ext cx="11636683"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自然法則の多くは微分方程式。経済・金融の数理モデル化にも使う。</a:t>
            </a:r>
          </a:p>
        </p:txBody>
      </p:sp>
    </p:spTree>
    <p:extLst>
      <p:ext uri="{BB962C8B-B14F-4D97-AF65-F5344CB8AC3E}">
        <p14:creationId xmlns:p14="http://schemas.microsoft.com/office/powerpoint/2010/main" val="2750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25A4F-EEBE-A443-B402-25A8DDA45472}"/>
              </a:ext>
            </a:extLst>
          </p:cNvPr>
          <p:cNvSpPr>
            <a:spLocks noGrp="1"/>
          </p:cNvSpPr>
          <p:nvPr>
            <p:ph type="title"/>
          </p:nvPr>
        </p:nvSpPr>
        <p:spPr/>
        <p:txBody>
          <a:bodyPr/>
          <a:lstStyle/>
          <a:p>
            <a:r>
              <a:rPr lang="ja-JP" altLang="en-US" sz="3600"/>
              <a:t>一見異なるシステムが</a:t>
            </a:r>
            <a:br>
              <a:rPr lang="en-US" altLang="ja-JP" sz="3600" dirty="0"/>
            </a:br>
            <a:r>
              <a:rPr lang="ja-JP" altLang="en-US" sz="3600"/>
              <a:t>同じ形の常微分方程式で動いている</a:t>
            </a:r>
          </a:p>
        </p:txBody>
      </p:sp>
      <mc:AlternateContent xmlns:mc="http://schemas.openxmlformats.org/markup-compatibility/2006" xmlns:a14="http://schemas.microsoft.com/office/drawing/2010/main">
        <mc:Choice Requires="a14">
          <p:sp>
            <p:nvSpPr>
              <p:cNvPr id="5" name="テキスト ボックス 31">
                <a:extLst>
                  <a:ext uri="{FF2B5EF4-FFF2-40B4-BE49-F238E27FC236}">
                    <a16:creationId xmlns:a16="http://schemas.microsoft.com/office/drawing/2014/main" id="{A8A9E4A1-1021-3A47-B64F-BCAE56D6F5FC}"/>
                  </a:ext>
                </a:extLst>
              </p:cNvPr>
              <p:cNvSpPr txBox="1">
                <a:spLocks noChangeArrowheads="1"/>
              </p:cNvSpPr>
              <p:nvPr/>
            </p:nvSpPr>
            <p:spPr bwMode="auto">
              <a:xfrm>
                <a:off x="6792171" y="4248589"/>
                <a:ext cx="1316514"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流入速度</a:t>
                </a:r>
                <a14:m>
                  <m:oMath xmlns:m="http://schemas.openxmlformats.org/officeDocument/2006/math">
                    <m:r>
                      <a:rPr lang="en-US" altLang="ja-JP" sz="2000" i="1">
                        <a:latin typeface="Cambria Math" panose="02040503050406030204" pitchFamily="18" charset="0"/>
                      </a:rPr>
                      <m:t>𝐼</m:t>
                    </m:r>
                  </m:oMath>
                </a14:m>
                <a:endParaRPr lang="ja-JP" altLang="en-US" sz="2000"/>
              </a:p>
            </p:txBody>
          </p:sp>
        </mc:Choice>
        <mc:Fallback xmlns="">
          <p:sp>
            <p:nvSpPr>
              <p:cNvPr id="5" name="テキスト ボックス 31">
                <a:extLst>
                  <a:ext uri="{FF2B5EF4-FFF2-40B4-BE49-F238E27FC236}">
                    <a16:creationId xmlns:a16="http://schemas.microsoft.com/office/drawing/2014/main" id="{A8A9E4A1-1021-3A47-B64F-BCAE56D6F5FC}"/>
                  </a:ext>
                </a:extLst>
              </p:cNvPr>
              <p:cNvSpPr txBox="1">
                <a:spLocks noRot="1" noChangeAspect="1" noMove="1" noResize="1" noEditPoints="1" noAdjustHandles="1" noChangeArrowheads="1" noChangeShapeType="1" noTextEdit="1"/>
              </p:cNvSpPr>
              <p:nvPr/>
            </p:nvSpPr>
            <p:spPr bwMode="auto">
              <a:xfrm>
                <a:off x="6792171" y="4248589"/>
                <a:ext cx="1316514" cy="400110"/>
              </a:xfrm>
              <a:prstGeom prst="rect">
                <a:avLst/>
              </a:prstGeom>
              <a:blipFill>
                <a:blip r:embed="rId2"/>
                <a:stretch>
                  <a:fillRect l="-4762" t="-9091" b="-24242"/>
                </a:stretch>
              </a:blipFill>
              <a:ln w="9525">
                <a:noFill/>
                <a:miter lim="800000"/>
                <a:headEnd/>
                <a:tailEnd/>
              </a:ln>
            </p:spPr>
            <p:txBody>
              <a:bodyPr/>
              <a:lstStyle/>
              <a:p>
                <a:r>
                  <a:rPr lang="ja-JP" altLang="en-US">
                    <a:noFill/>
                  </a:rPr>
                  <a:t> </a:t>
                </a:r>
              </a:p>
            </p:txBody>
          </p:sp>
        </mc:Fallback>
      </mc:AlternateContent>
      <p:sp>
        <p:nvSpPr>
          <p:cNvPr id="6" name="テキスト ボックス 32">
            <a:extLst>
              <a:ext uri="{FF2B5EF4-FFF2-40B4-BE49-F238E27FC236}">
                <a16:creationId xmlns:a16="http://schemas.microsoft.com/office/drawing/2014/main" id="{BB3CEFA3-4866-CF4A-9B01-B2DE52AE8E3B}"/>
              </a:ext>
            </a:extLst>
          </p:cNvPr>
          <p:cNvSpPr txBox="1">
            <a:spLocks noChangeArrowheads="1"/>
          </p:cNvSpPr>
          <p:nvPr/>
        </p:nvSpPr>
        <p:spPr bwMode="auto">
          <a:xfrm>
            <a:off x="8838032" y="5669229"/>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流出速度</a:t>
            </a:r>
            <a:endParaRPr lang="ja-JP" altLang="en-US" sz="2000" dirty="0">
              <a:latin typeface="+mn-ea"/>
              <a:cs typeface="Helvetica Neue Light"/>
            </a:endParaRPr>
          </a:p>
        </p:txBody>
      </p:sp>
      <p:grpSp>
        <p:nvGrpSpPr>
          <p:cNvPr id="7" name="グループ化 67">
            <a:extLst>
              <a:ext uri="{FF2B5EF4-FFF2-40B4-BE49-F238E27FC236}">
                <a16:creationId xmlns:a16="http://schemas.microsoft.com/office/drawing/2014/main" id="{C5FD1201-4FBF-5B4B-B0C3-D8EC95DABBA3}"/>
              </a:ext>
            </a:extLst>
          </p:cNvPr>
          <p:cNvGrpSpPr>
            <a:grpSpLocks/>
          </p:cNvGrpSpPr>
          <p:nvPr/>
        </p:nvGrpSpPr>
        <p:grpSpPr bwMode="auto">
          <a:xfrm>
            <a:off x="5853229" y="4550373"/>
            <a:ext cx="1263161" cy="823833"/>
            <a:chOff x="1568624" y="2492896"/>
            <a:chExt cx="2378016" cy="1656184"/>
          </a:xfrm>
        </p:grpSpPr>
        <p:sp>
          <p:nvSpPr>
            <p:cNvPr id="8" name="円弧 7">
              <a:extLst>
                <a:ext uri="{FF2B5EF4-FFF2-40B4-BE49-F238E27FC236}">
                  <a16:creationId xmlns:a16="http://schemas.microsoft.com/office/drawing/2014/main" id="{FDDABC33-A683-2249-86EC-6ED40065086E}"/>
                </a:ext>
              </a:extLst>
            </p:cNvPr>
            <p:cNvSpPr/>
            <p:nvPr/>
          </p:nvSpPr>
          <p:spPr>
            <a:xfrm>
              <a:off x="2360767" y="2492896"/>
              <a:ext cx="1584286" cy="1656184"/>
            </a:xfrm>
            <a:prstGeom prst="arc">
              <a:avLst>
                <a:gd name="adj1" fmla="val 16200000"/>
                <a:gd name="adj2" fmla="val 2136092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grpSp>
          <p:nvGrpSpPr>
            <p:cNvPr id="9" name="グループ化 55">
              <a:extLst>
                <a:ext uri="{FF2B5EF4-FFF2-40B4-BE49-F238E27FC236}">
                  <a16:creationId xmlns:a16="http://schemas.microsoft.com/office/drawing/2014/main" id="{73E1C373-935E-DF43-B9CA-52B4A1451F14}"/>
                </a:ext>
              </a:extLst>
            </p:cNvPr>
            <p:cNvGrpSpPr>
              <a:grpSpLocks/>
            </p:cNvGrpSpPr>
            <p:nvPr/>
          </p:nvGrpSpPr>
          <p:grpSpPr bwMode="auto">
            <a:xfrm>
              <a:off x="1568624" y="2492896"/>
              <a:ext cx="2378016" cy="1296144"/>
              <a:chOff x="1496616" y="3356992"/>
              <a:chExt cx="2378016" cy="1296144"/>
            </a:xfrm>
          </p:grpSpPr>
          <p:cxnSp>
            <p:nvCxnSpPr>
              <p:cNvPr id="10" name="直線コネクタ 9">
                <a:extLst>
                  <a:ext uri="{FF2B5EF4-FFF2-40B4-BE49-F238E27FC236}">
                    <a16:creationId xmlns:a16="http://schemas.microsoft.com/office/drawing/2014/main" id="{0CBFF2B7-1E33-EE4B-AA70-55297F507EB9}"/>
                  </a:ext>
                </a:extLst>
              </p:cNvPr>
              <p:cNvCxnSpPr/>
              <p:nvPr/>
            </p:nvCxnSpPr>
            <p:spPr>
              <a:xfrm>
                <a:off x="1496616" y="3356992"/>
                <a:ext cx="15842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B4889E-9C60-574F-B894-4A30ADF51FED}"/>
                  </a:ext>
                </a:extLst>
              </p:cNvPr>
              <p:cNvCxnSpPr/>
              <p:nvPr/>
            </p:nvCxnSpPr>
            <p:spPr>
              <a:xfrm>
                <a:off x="1496616" y="3860357"/>
                <a:ext cx="15128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円弧 11">
                <a:extLst>
                  <a:ext uri="{FF2B5EF4-FFF2-40B4-BE49-F238E27FC236}">
                    <a16:creationId xmlns:a16="http://schemas.microsoft.com/office/drawing/2014/main" id="{F10A5960-B212-D349-A20C-D1E95FA733D2}"/>
                  </a:ext>
                </a:extLst>
              </p:cNvPr>
              <p:cNvSpPr/>
              <p:nvPr/>
            </p:nvSpPr>
            <p:spPr>
              <a:xfrm>
                <a:off x="2649112" y="3860357"/>
                <a:ext cx="719120" cy="79236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13" name="直線コネクタ 12">
                <a:extLst>
                  <a:ext uri="{FF2B5EF4-FFF2-40B4-BE49-F238E27FC236}">
                    <a16:creationId xmlns:a16="http://schemas.microsoft.com/office/drawing/2014/main" id="{4A7CC031-628A-9C41-BD1E-023D9721EED5}"/>
                  </a:ext>
                </a:extLst>
              </p:cNvPr>
              <p:cNvCxnSpPr/>
              <p:nvPr/>
            </p:nvCxnSpPr>
            <p:spPr>
              <a:xfrm>
                <a:off x="3873045" y="4076312"/>
                <a:ext cx="1587" cy="2350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5D4EE9D-190B-A447-99A1-4F79E0D8CEA8}"/>
                  </a:ext>
                </a:extLst>
              </p:cNvPr>
              <p:cNvCxnSpPr/>
              <p:nvPr/>
            </p:nvCxnSpPr>
            <p:spPr>
              <a:xfrm>
                <a:off x="3368233" y="4220812"/>
                <a:ext cx="0" cy="1079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2" name="グループ化 61">
            <a:extLst>
              <a:ext uri="{FF2B5EF4-FFF2-40B4-BE49-F238E27FC236}">
                <a16:creationId xmlns:a16="http://schemas.microsoft.com/office/drawing/2014/main" id="{C9425D41-BB71-5841-8EA6-A954E9437AC8}"/>
              </a:ext>
            </a:extLst>
          </p:cNvPr>
          <p:cNvGrpSpPr/>
          <p:nvPr/>
        </p:nvGrpSpPr>
        <p:grpSpPr>
          <a:xfrm>
            <a:off x="6186880" y="4963188"/>
            <a:ext cx="2636825" cy="1446041"/>
            <a:chOff x="366269" y="1983437"/>
            <a:chExt cx="2854781" cy="2146790"/>
          </a:xfrm>
        </p:grpSpPr>
        <p:sp>
          <p:nvSpPr>
            <p:cNvPr id="21" name="円弧 20">
              <a:extLst>
                <a:ext uri="{FF2B5EF4-FFF2-40B4-BE49-F238E27FC236}">
                  <a16:creationId xmlns:a16="http://schemas.microsoft.com/office/drawing/2014/main" id="{C10B46B1-B2F7-5B40-94C6-310AEB93117F}"/>
                </a:ext>
              </a:extLst>
            </p:cNvPr>
            <p:cNvSpPr/>
            <p:nvPr/>
          </p:nvSpPr>
          <p:spPr bwMode="auto">
            <a:xfrm>
              <a:off x="2375013" y="2981969"/>
              <a:ext cx="841136" cy="1148258"/>
            </a:xfrm>
            <a:prstGeom prst="arc">
              <a:avLst>
                <a:gd name="adj1" fmla="val 16200000"/>
                <a:gd name="adj2" fmla="val 2136092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6" name="円弧 15">
              <a:extLst>
                <a:ext uri="{FF2B5EF4-FFF2-40B4-BE49-F238E27FC236}">
                  <a16:creationId xmlns:a16="http://schemas.microsoft.com/office/drawing/2014/main" id="{2F6A042D-CA23-5742-A645-F9FF432BCAAA}"/>
                </a:ext>
              </a:extLst>
            </p:cNvPr>
            <p:cNvSpPr/>
            <p:nvPr/>
          </p:nvSpPr>
          <p:spPr>
            <a:xfrm>
              <a:off x="366269" y="3082154"/>
              <a:ext cx="229248" cy="248807"/>
            </a:xfrm>
            <a:prstGeom prst="arc">
              <a:avLst>
                <a:gd name="adj1" fmla="val 5401399"/>
                <a:gd name="adj2" fmla="val 1133491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15" name="直線コネクタ 14">
              <a:extLst>
                <a:ext uri="{FF2B5EF4-FFF2-40B4-BE49-F238E27FC236}">
                  <a16:creationId xmlns:a16="http://schemas.microsoft.com/office/drawing/2014/main" id="{DD627FC7-9EC1-D34F-95D2-8355490C0096}"/>
                </a:ext>
              </a:extLst>
            </p:cNvPr>
            <p:cNvCxnSpPr/>
            <p:nvPr/>
          </p:nvCxnSpPr>
          <p:spPr>
            <a:xfrm>
              <a:off x="366269" y="1983437"/>
              <a:ext cx="0" cy="11977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5ED426F-09D2-1345-A9B1-533ECA14ECCB}"/>
                </a:ext>
              </a:extLst>
            </p:cNvPr>
            <p:cNvCxnSpPr>
              <a:stCxn id="16" idx="0"/>
            </p:cNvCxnSpPr>
            <p:nvPr/>
          </p:nvCxnSpPr>
          <p:spPr>
            <a:xfrm>
              <a:off x="480893" y="3330961"/>
              <a:ext cx="16435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86A0145-1C48-1640-A79A-6A1BB316BED8}"/>
                </a:ext>
              </a:extLst>
            </p:cNvPr>
            <p:cNvCxnSpPr/>
            <p:nvPr/>
          </p:nvCxnSpPr>
          <p:spPr bwMode="auto">
            <a:xfrm>
              <a:off x="2124396" y="1983437"/>
              <a:ext cx="0" cy="9985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D1B2701-C37F-734B-AD14-112D31F67232}"/>
                </a:ext>
              </a:extLst>
            </p:cNvPr>
            <p:cNvCxnSpPr>
              <a:cxnSpLocks/>
            </p:cNvCxnSpPr>
            <p:nvPr/>
          </p:nvCxnSpPr>
          <p:spPr bwMode="auto">
            <a:xfrm>
              <a:off x="2138684" y="2981969"/>
              <a:ext cx="6570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590B6E5-9CAB-944D-BAAB-A21BEF2CF3C8}"/>
                </a:ext>
              </a:extLst>
            </p:cNvPr>
            <p:cNvCxnSpPr>
              <a:cxnSpLocks/>
            </p:cNvCxnSpPr>
            <p:nvPr/>
          </p:nvCxnSpPr>
          <p:spPr bwMode="auto">
            <a:xfrm>
              <a:off x="2071778" y="3330960"/>
              <a:ext cx="627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円弧 23">
              <a:extLst>
                <a:ext uri="{FF2B5EF4-FFF2-40B4-BE49-F238E27FC236}">
                  <a16:creationId xmlns:a16="http://schemas.microsoft.com/office/drawing/2014/main" id="{3A14AB4A-472E-D349-B31B-10AA0FF0CBE3}"/>
                </a:ext>
              </a:extLst>
            </p:cNvPr>
            <p:cNvSpPr/>
            <p:nvPr/>
          </p:nvSpPr>
          <p:spPr bwMode="auto">
            <a:xfrm>
              <a:off x="2565530" y="3330960"/>
              <a:ext cx="298255" cy="396212"/>
            </a:xfrm>
            <a:prstGeom prst="arc">
              <a:avLst>
                <a:gd name="adj1" fmla="val 15841407"/>
                <a:gd name="adj2" fmla="val 20742858"/>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25" name="直線コネクタ 24">
              <a:extLst>
                <a:ext uri="{FF2B5EF4-FFF2-40B4-BE49-F238E27FC236}">
                  <a16:creationId xmlns:a16="http://schemas.microsoft.com/office/drawing/2014/main" id="{67EAFDE6-70D6-2844-A2C7-D4C76E6237AD}"/>
                </a:ext>
              </a:extLst>
            </p:cNvPr>
            <p:cNvCxnSpPr>
              <a:cxnSpLocks/>
            </p:cNvCxnSpPr>
            <p:nvPr/>
          </p:nvCxnSpPr>
          <p:spPr bwMode="auto">
            <a:xfrm>
              <a:off x="3221050" y="3518118"/>
              <a:ext cx="0" cy="2090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B71AFE1-0B84-734B-AD32-336804CC1595}"/>
                </a:ext>
              </a:extLst>
            </p:cNvPr>
            <p:cNvCxnSpPr>
              <a:cxnSpLocks/>
            </p:cNvCxnSpPr>
            <p:nvPr/>
          </p:nvCxnSpPr>
          <p:spPr bwMode="auto">
            <a:xfrm>
              <a:off x="2866422" y="3492039"/>
              <a:ext cx="0" cy="23265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3EB2A87-1877-E042-8CAE-044A9590DDDF}"/>
                </a:ext>
              </a:extLst>
            </p:cNvPr>
            <p:cNvCxnSpPr/>
            <p:nvPr/>
          </p:nvCxnSpPr>
          <p:spPr>
            <a:xfrm>
              <a:off x="366269" y="2341827"/>
              <a:ext cx="1758127" cy="0"/>
            </a:xfrm>
            <a:prstGeom prst="line">
              <a:avLst/>
            </a:prstGeom>
            <a:ln>
              <a:solidFill>
                <a:srgbClr val="011893"/>
              </a:solidFill>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a:extLst>
              <a:ext uri="{FF2B5EF4-FFF2-40B4-BE49-F238E27FC236}">
                <a16:creationId xmlns:a16="http://schemas.microsoft.com/office/drawing/2014/main" id="{90FFFC45-32C9-B241-8479-ECF5E05B059B}"/>
              </a:ext>
            </a:extLst>
          </p:cNvPr>
          <p:cNvCxnSpPr>
            <a:cxnSpLocks/>
          </p:cNvCxnSpPr>
          <p:nvPr/>
        </p:nvCxnSpPr>
        <p:spPr>
          <a:xfrm>
            <a:off x="6516195" y="5203051"/>
            <a:ext cx="0" cy="62832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EDAD3F7-8F3B-BA44-B112-F0D87A385F8A}"/>
                  </a:ext>
                </a:extLst>
              </p:cNvPr>
              <p:cNvSpPr txBox="1"/>
              <p:nvPr/>
            </p:nvSpPr>
            <p:spPr>
              <a:xfrm>
                <a:off x="9142538" y="6042579"/>
                <a:ext cx="485710"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36" name="テキスト ボックス 35">
                <a:extLst>
                  <a:ext uri="{FF2B5EF4-FFF2-40B4-BE49-F238E27FC236}">
                    <a16:creationId xmlns:a16="http://schemas.microsoft.com/office/drawing/2014/main" id="{5EDAD3F7-8F3B-BA44-B112-F0D87A385F8A}"/>
                  </a:ext>
                </a:extLst>
              </p:cNvPr>
              <p:cNvSpPr txBox="1">
                <a:spLocks noRot="1" noChangeAspect="1" noMove="1" noResize="1" noEditPoints="1" noAdjustHandles="1" noChangeArrowheads="1" noChangeShapeType="1" noTextEdit="1"/>
              </p:cNvSpPr>
              <p:nvPr/>
            </p:nvSpPr>
            <p:spPr>
              <a:xfrm>
                <a:off x="9142538" y="6042579"/>
                <a:ext cx="485710" cy="525785"/>
              </a:xfrm>
              <a:prstGeom prst="rect">
                <a:avLst/>
              </a:prstGeom>
              <a:blipFill>
                <a:blip r:embed="rId3"/>
                <a:stretch>
                  <a:fillRect l="-13158" t="-4762" r="-18421"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9C15D4D-3A49-5541-9461-DCF3867906AD}"/>
                  </a:ext>
                </a:extLst>
              </p:cNvPr>
              <p:cNvSpPr txBox="1"/>
              <p:nvPr/>
            </p:nvSpPr>
            <p:spPr>
              <a:xfrm>
                <a:off x="6642609" y="5397921"/>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38" name="テキスト ボックス 37">
                <a:extLst>
                  <a:ext uri="{FF2B5EF4-FFF2-40B4-BE49-F238E27FC236}">
                    <a16:creationId xmlns:a16="http://schemas.microsoft.com/office/drawing/2014/main" id="{89C15D4D-3A49-5541-9461-DCF3867906AD}"/>
                  </a:ext>
                </a:extLst>
              </p:cNvPr>
              <p:cNvSpPr txBox="1">
                <a:spLocks noRot="1" noChangeAspect="1" noMove="1" noResize="1" noEditPoints="1" noAdjustHandles="1" noChangeArrowheads="1" noChangeShapeType="1" noTextEdit="1"/>
              </p:cNvSpPr>
              <p:nvPr/>
            </p:nvSpPr>
            <p:spPr>
              <a:xfrm>
                <a:off x="6642609" y="5397921"/>
                <a:ext cx="485709" cy="276999"/>
              </a:xfrm>
              <a:prstGeom prst="rect">
                <a:avLst/>
              </a:prstGeom>
              <a:blipFill>
                <a:blip r:embed="rId4"/>
                <a:stretch>
                  <a:fillRect l="-12821" r="-15385" b="-43478"/>
                </a:stretch>
              </a:blipFill>
            </p:spPr>
            <p:txBody>
              <a:bodyPr/>
              <a:lstStyle/>
              <a:p>
                <a:r>
                  <a:rPr lang="ja-JP" altLang="en-US">
                    <a:noFill/>
                  </a:rPr>
                  <a:t> </a:t>
                </a:r>
              </a:p>
            </p:txBody>
          </p:sp>
        </mc:Fallback>
      </mc:AlternateContent>
      <p:sp>
        <p:nvSpPr>
          <p:cNvPr id="40" name="テキスト ボックス 32">
            <a:extLst>
              <a:ext uri="{FF2B5EF4-FFF2-40B4-BE49-F238E27FC236}">
                <a16:creationId xmlns:a16="http://schemas.microsoft.com/office/drawing/2014/main" id="{3974D7D1-319E-7141-BD22-F416CC90F88E}"/>
              </a:ext>
            </a:extLst>
          </p:cNvPr>
          <p:cNvSpPr txBox="1">
            <a:spLocks noChangeArrowheads="1"/>
          </p:cNvSpPr>
          <p:nvPr/>
        </p:nvSpPr>
        <p:spPr bwMode="auto">
          <a:xfrm>
            <a:off x="6526821" y="5868565"/>
            <a:ext cx="1173719" cy="400110"/>
          </a:xfrm>
          <a:prstGeom prst="rect">
            <a:avLst/>
          </a:prstGeom>
          <a:noFill/>
          <a:ln w="9525">
            <a:noFill/>
            <a:miter lim="800000"/>
            <a:headEnd/>
            <a:tailEnd/>
          </a:ln>
        </p:spPr>
        <p:txBody>
          <a:bodyPr wrap="none">
            <a:spAutoFit/>
          </a:bodyPr>
          <a:lstStyle/>
          <a:p>
            <a:r>
              <a:rPr lang="ja-JP" altLang="en-US" sz="2000">
                <a:latin typeface="+mn-ea"/>
                <a:cs typeface="Helvetica Neue Light"/>
              </a:rPr>
              <a:t>底面積</a:t>
            </a:r>
            <a:r>
              <a:rPr lang="en-US" altLang="ja-JP" sz="2000" dirty="0">
                <a:latin typeface="+mn-ea"/>
                <a:cs typeface="Helvetica Neue Light"/>
              </a:rPr>
              <a:t> </a:t>
            </a:r>
            <a:r>
              <a:rPr lang="en-US" altLang="ja-JP" sz="2000" i="1" dirty="0">
                <a:latin typeface="Calibri" panose="020F0502020204030204" pitchFamily="34" charset="0"/>
                <a:cs typeface="Calibri" panose="020F0502020204030204" pitchFamily="34" charset="0"/>
              </a:rPr>
              <a:t>C</a:t>
            </a:r>
            <a:endParaRPr lang="ja-JP" altLang="en-US" sz="2000" i="1" dirty="0">
              <a:latin typeface="Calibri" panose="020F0502020204030204" pitchFamily="34" charset="0"/>
              <a:cs typeface="Calibri" panose="020F0502020204030204" pitchFamily="34" charset="0"/>
            </a:endParaRPr>
          </a:p>
        </p:txBody>
      </p:sp>
      <p:sp>
        <p:nvSpPr>
          <p:cNvPr id="41" name="テキスト ボックス 32">
            <a:extLst>
              <a:ext uri="{FF2B5EF4-FFF2-40B4-BE49-F238E27FC236}">
                <a16:creationId xmlns:a16="http://schemas.microsoft.com/office/drawing/2014/main" id="{A94E29EB-AFEB-574E-85D9-5631E4B05D87}"/>
              </a:ext>
            </a:extLst>
          </p:cNvPr>
          <p:cNvSpPr txBox="1">
            <a:spLocks noChangeArrowheads="1"/>
          </p:cNvSpPr>
          <p:nvPr/>
        </p:nvSpPr>
        <p:spPr bwMode="auto">
          <a:xfrm>
            <a:off x="7027020" y="6275010"/>
            <a:ext cx="1435008"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流出抵抗</a:t>
            </a:r>
            <a:r>
              <a:rPr lang="en-US" altLang="ja-JP" sz="2000" dirty="0">
                <a:latin typeface="+mn-ea"/>
                <a:cs typeface="Helvetica Neue Light"/>
              </a:rPr>
              <a:t> </a:t>
            </a:r>
            <a:r>
              <a:rPr lang="en-US" altLang="ja-JP" sz="2000" i="1" dirty="0">
                <a:latin typeface="Calibri" panose="020F0502020204030204" pitchFamily="34" charset="0"/>
                <a:cs typeface="Calibri" panose="020F0502020204030204" pitchFamily="34" charset="0"/>
              </a:rPr>
              <a:t>R</a:t>
            </a:r>
            <a:endParaRPr lang="ja-JP" altLang="en-US" sz="2000" i="1" dirty="0">
              <a:latin typeface="Calibri" panose="020F0502020204030204" pitchFamily="34" charset="0"/>
              <a:cs typeface="Calibri" panose="020F0502020204030204" pitchFamily="34" charset="0"/>
            </a:endParaRPr>
          </a:p>
        </p:txBody>
      </p:sp>
      <p:sp>
        <p:nvSpPr>
          <p:cNvPr id="42" name="テキスト ボックス 31">
            <a:extLst>
              <a:ext uri="{FF2B5EF4-FFF2-40B4-BE49-F238E27FC236}">
                <a16:creationId xmlns:a16="http://schemas.microsoft.com/office/drawing/2014/main" id="{17C40541-A3E3-B149-ADD5-641C3B0B037B}"/>
              </a:ext>
            </a:extLst>
          </p:cNvPr>
          <p:cNvSpPr txBox="1">
            <a:spLocks noChangeArrowheads="1"/>
          </p:cNvSpPr>
          <p:nvPr/>
        </p:nvSpPr>
        <p:spPr bwMode="auto">
          <a:xfrm>
            <a:off x="1523246" y="3844966"/>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空気中の自由落下</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p:cxnSp>
        <p:nvCxnSpPr>
          <p:cNvPr id="43" name="直線矢印コネクタ 42">
            <a:extLst>
              <a:ext uri="{FF2B5EF4-FFF2-40B4-BE49-F238E27FC236}">
                <a16:creationId xmlns:a16="http://schemas.microsoft.com/office/drawing/2014/main" id="{79663EF1-90E3-7843-882C-882995F90249}"/>
              </a:ext>
            </a:extLst>
          </p:cNvPr>
          <p:cNvCxnSpPr>
            <a:cxnSpLocks/>
          </p:cNvCxnSpPr>
          <p:nvPr/>
        </p:nvCxnSpPr>
        <p:spPr>
          <a:xfrm>
            <a:off x="2086350" y="5775330"/>
            <a:ext cx="0" cy="75760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9BA40654-C16A-3F47-BE70-BE7A562DD2EB}"/>
                  </a:ext>
                </a:extLst>
              </p:cNvPr>
              <p:cNvSpPr/>
              <p:nvPr/>
            </p:nvSpPr>
            <p:spPr>
              <a:xfrm>
                <a:off x="2744668" y="4337241"/>
                <a:ext cx="2671629" cy="618246"/>
              </a:xfrm>
              <a:prstGeom prst="rect">
                <a:avLst/>
              </a:prstGeom>
              <a:ln w="1905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𝑚</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𝑚𝑔</m:t>
                      </m:r>
                      <m:r>
                        <a:rPr lang="en-US" altLang="ja-JP" i="1">
                          <a:latin typeface="Cambria Math" panose="02040503050406030204" pitchFamily="18" charset="0"/>
                        </a:rPr>
                        <m:t>−</m:t>
                      </m:r>
                      <m:r>
                        <a:rPr lang="en-US" altLang="ja-JP" i="1">
                          <a:latin typeface="Cambria Math" panose="02040503050406030204" pitchFamily="18" charset="0"/>
                        </a:rPr>
                        <m:t>𝐷𝑣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44" name="正方形/長方形 43">
                <a:extLst>
                  <a:ext uri="{FF2B5EF4-FFF2-40B4-BE49-F238E27FC236}">
                    <a16:creationId xmlns:a16="http://schemas.microsoft.com/office/drawing/2014/main" id="{9BA40654-C16A-3F47-BE70-BE7A562DD2EB}"/>
                  </a:ext>
                </a:extLst>
              </p:cNvPr>
              <p:cNvSpPr>
                <a:spLocks noRot="1" noChangeAspect="1" noMove="1" noResize="1" noEditPoints="1" noAdjustHandles="1" noChangeArrowheads="1" noChangeShapeType="1" noTextEdit="1"/>
              </p:cNvSpPr>
              <p:nvPr/>
            </p:nvSpPr>
            <p:spPr>
              <a:xfrm>
                <a:off x="2744668" y="4337241"/>
                <a:ext cx="2671629" cy="618246"/>
              </a:xfrm>
              <a:prstGeom prst="rect">
                <a:avLst/>
              </a:prstGeom>
              <a:blipFill>
                <a:blip r:embed="rId5"/>
                <a:stretch>
                  <a:fillRect b="-3846"/>
                </a:stretch>
              </a:blipFill>
              <a:ln w="19050">
                <a:solidFill>
                  <a:srgbClr val="C00000"/>
                </a:solidFill>
              </a:ln>
            </p:spPr>
            <p:txBody>
              <a:bodyPr/>
              <a:lstStyle/>
              <a:p>
                <a:r>
                  <a:rPr lang="ja-JP" altLang="en-US">
                    <a:noFill/>
                  </a:rPr>
                  <a:t> </a:t>
                </a:r>
              </a:p>
            </p:txBody>
          </p:sp>
        </mc:Fallback>
      </mc:AlternateContent>
      <p:sp>
        <p:nvSpPr>
          <p:cNvPr id="50" name="テキスト ボックス 31">
            <a:extLst>
              <a:ext uri="{FF2B5EF4-FFF2-40B4-BE49-F238E27FC236}">
                <a16:creationId xmlns:a16="http://schemas.microsoft.com/office/drawing/2014/main" id="{6CA26C0D-E42F-AE48-BB9C-40CB5AA39CAA}"/>
              </a:ext>
            </a:extLst>
          </p:cNvPr>
          <p:cNvSpPr txBox="1">
            <a:spLocks noChangeArrowheads="1"/>
          </p:cNvSpPr>
          <p:nvPr/>
        </p:nvSpPr>
        <p:spPr bwMode="auto">
          <a:xfrm>
            <a:off x="1715553" y="2494238"/>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入力刺激</a:t>
            </a:r>
            <a:endParaRPr lang="ja-JP" altLang="en-US" sz="2000" dirty="0">
              <a:latin typeface="+mn-ea"/>
              <a:cs typeface="Helvetica Neue Light"/>
            </a:endParaRP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C218608-4BC6-1A4A-89EB-1A6E384B1830}"/>
                  </a:ext>
                </a:extLst>
              </p:cNvPr>
              <p:cNvSpPr txBox="1"/>
              <p:nvPr/>
            </p:nvSpPr>
            <p:spPr>
              <a:xfrm>
                <a:off x="2212188" y="2813448"/>
                <a:ext cx="211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𝐼</m:t>
                      </m:r>
                    </m:oMath>
                  </m:oMathPara>
                </a14:m>
                <a:endParaRPr lang="ja-JP" altLang="en-US" sz="2400"/>
              </a:p>
            </p:txBody>
          </p:sp>
        </mc:Choice>
        <mc:Fallback xmlns="">
          <p:sp>
            <p:nvSpPr>
              <p:cNvPr id="51" name="テキスト ボックス 50">
                <a:extLst>
                  <a:ext uri="{FF2B5EF4-FFF2-40B4-BE49-F238E27FC236}">
                    <a16:creationId xmlns:a16="http://schemas.microsoft.com/office/drawing/2014/main" id="{FC218608-4BC6-1A4A-89EB-1A6E384B1830}"/>
                  </a:ext>
                </a:extLst>
              </p:cNvPr>
              <p:cNvSpPr txBox="1">
                <a:spLocks noRot="1" noChangeAspect="1" noMove="1" noResize="1" noEditPoints="1" noAdjustHandles="1" noChangeArrowheads="1" noChangeShapeType="1" noTextEdit="1"/>
              </p:cNvSpPr>
              <p:nvPr/>
            </p:nvSpPr>
            <p:spPr>
              <a:xfrm>
                <a:off x="2212188" y="2813448"/>
                <a:ext cx="211725" cy="369332"/>
              </a:xfrm>
              <a:prstGeom prst="rect">
                <a:avLst/>
              </a:prstGeom>
              <a:blipFill>
                <a:blip r:embed="rId6"/>
                <a:stretch>
                  <a:fillRect l="-27778" r="-16667" b="-6667"/>
                </a:stretch>
              </a:blipFill>
            </p:spPr>
            <p:txBody>
              <a:bodyPr/>
              <a:lstStyle/>
              <a:p>
                <a:r>
                  <a:rPr lang="ja-JP" altLang="en-US">
                    <a:noFill/>
                  </a:rPr>
                  <a:t> </a:t>
                </a:r>
              </a:p>
            </p:txBody>
          </p:sp>
        </mc:Fallback>
      </mc:AlternateContent>
      <p:cxnSp>
        <p:nvCxnSpPr>
          <p:cNvPr id="52" name="直線矢印コネクタ 51">
            <a:extLst>
              <a:ext uri="{FF2B5EF4-FFF2-40B4-BE49-F238E27FC236}">
                <a16:creationId xmlns:a16="http://schemas.microsoft.com/office/drawing/2014/main" id="{4ECB9958-A12F-BC41-AE6B-84C97AB947E2}"/>
              </a:ext>
            </a:extLst>
          </p:cNvPr>
          <p:cNvCxnSpPr>
            <a:cxnSpLocks/>
          </p:cNvCxnSpPr>
          <p:nvPr/>
        </p:nvCxnSpPr>
        <p:spPr>
          <a:xfrm>
            <a:off x="2582274" y="2963627"/>
            <a:ext cx="5160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2A49A95B-04B9-6946-872D-DC8D5CFBF24F}"/>
                  </a:ext>
                </a:extLst>
              </p:cNvPr>
              <p:cNvSpPr txBox="1"/>
              <p:nvPr/>
            </p:nvSpPr>
            <p:spPr>
              <a:xfrm>
                <a:off x="3362553" y="2798139"/>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𝐴</m:t>
                      </m:r>
                    </m:oMath>
                  </m:oMathPara>
                </a14:m>
                <a:endParaRPr lang="ja-JP" altLang="en-US" sz="2400"/>
              </a:p>
            </p:txBody>
          </p:sp>
        </mc:Choice>
        <mc:Fallback xmlns="">
          <p:sp>
            <p:nvSpPr>
              <p:cNvPr id="53" name="テキスト ボックス 52">
                <a:extLst>
                  <a:ext uri="{FF2B5EF4-FFF2-40B4-BE49-F238E27FC236}">
                    <a16:creationId xmlns:a16="http://schemas.microsoft.com/office/drawing/2014/main" id="{2A49A95B-04B9-6946-872D-DC8D5CFBF24F}"/>
                  </a:ext>
                </a:extLst>
              </p:cNvPr>
              <p:cNvSpPr txBox="1">
                <a:spLocks noRot="1" noChangeAspect="1" noMove="1" noResize="1" noEditPoints="1" noAdjustHandles="1" noChangeArrowheads="1" noChangeShapeType="1" noTextEdit="1"/>
              </p:cNvSpPr>
              <p:nvPr/>
            </p:nvSpPr>
            <p:spPr>
              <a:xfrm>
                <a:off x="3362553" y="2798139"/>
                <a:ext cx="283539" cy="369332"/>
              </a:xfrm>
              <a:prstGeom prst="rect">
                <a:avLst/>
              </a:prstGeom>
              <a:blipFill>
                <a:blip r:embed="rId7"/>
                <a:stretch>
                  <a:fillRect l="-20833" r="-16667" b="-6667"/>
                </a:stretch>
              </a:blipFill>
            </p:spPr>
            <p:txBody>
              <a:bodyPr/>
              <a:lstStyle/>
              <a:p>
                <a:r>
                  <a:rPr lang="ja-JP" altLang="en-US">
                    <a:noFill/>
                  </a:rPr>
                  <a:t> </a:t>
                </a:r>
              </a:p>
            </p:txBody>
          </p:sp>
        </mc:Fallback>
      </mc:AlternateContent>
      <p:sp>
        <p:nvSpPr>
          <p:cNvPr id="54" name="テキスト ボックス 31">
            <a:extLst>
              <a:ext uri="{FF2B5EF4-FFF2-40B4-BE49-F238E27FC236}">
                <a16:creationId xmlns:a16="http://schemas.microsoft.com/office/drawing/2014/main" id="{E454D016-242C-6844-BEF4-07F0DE70EEEC}"/>
              </a:ext>
            </a:extLst>
          </p:cNvPr>
          <p:cNvSpPr txBox="1">
            <a:spLocks noChangeArrowheads="1"/>
          </p:cNvSpPr>
          <p:nvPr/>
        </p:nvSpPr>
        <p:spPr bwMode="auto">
          <a:xfrm>
            <a:off x="1523247" y="1248024"/>
            <a:ext cx="3877985"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生物（生化学反応）の回路</a:t>
            </a:r>
          </a:p>
        </p:txBody>
      </p:sp>
      <p:sp>
        <p:nvSpPr>
          <p:cNvPr id="56" name="テキスト ボックス 31">
            <a:extLst>
              <a:ext uri="{FF2B5EF4-FFF2-40B4-BE49-F238E27FC236}">
                <a16:creationId xmlns:a16="http://schemas.microsoft.com/office/drawing/2014/main" id="{36206562-8AF1-8B49-8B89-4B82E845C18B}"/>
              </a:ext>
            </a:extLst>
          </p:cNvPr>
          <p:cNvSpPr txBox="1">
            <a:spLocks noChangeArrowheads="1"/>
          </p:cNvSpPr>
          <p:nvPr/>
        </p:nvSpPr>
        <p:spPr bwMode="auto">
          <a:xfrm>
            <a:off x="4153862" y="2796207"/>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（分解）</a:t>
            </a:r>
            <a:endParaRPr lang="ja-JP" altLang="en-US" sz="2000" dirty="0">
              <a:latin typeface="+mn-ea"/>
              <a:cs typeface="Helvetica Neue Light"/>
            </a:endParaRPr>
          </a:p>
        </p:txBody>
      </p:sp>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A9C331EA-890B-664A-90D2-485EF3D30A6C}"/>
                  </a:ext>
                </a:extLst>
              </p:cNvPr>
              <p:cNvSpPr/>
              <p:nvPr/>
            </p:nvSpPr>
            <p:spPr>
              <a:xfrm>
                <a:off x="3157687" y="1716163"/>
                <a:ext cx="2213298" cy="618246"/>
              </a:xfrm>
              <a:prstGeom prst="rect">
                <a:avLst/>
              </a:prstGeom>
              <a:ln w="1905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𝜏</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𝐴</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57" name="正方形/長方形 56">
                <a:extLst>
                  <a:ext uri="{FF2B5EF4-FFF2-40B4-BE49-F238E27FC236}">
                    <a16:creationId xmlns:a16="http://schemas.microsoft.com/office/drawing/2014/main" id="{A9C331EA-890B-664A-90D2-485EF3D30A6C}"/>
                  </a:ext>
                </a:extLst>
              </p:cNvPr>
              <p:cNvSpPr>
                <a:spLocks noRot="1" noChangeAspect="1" noMove="1" noResize="1" noEditPoints="1" noAdjustHandles="1" noChangeArrowheads="1" noChangeShapeType="1" noTextEdit="1"/>
              </p:cNvSpPr>
              <p:nvPr/>
            </p:nvSpPr>
            <p:spPr>
              <a:xfrm>
                <a:off x="3157687" y="1716163"/>
                <a:ext cx="2213298" cy="618246"/>
              </a:xfrm>
              <a:prstGeom prst="rect">
                <a:avLst/>
              </a:prstGeom>
              <a:blipFill>
                <a:blip r:embed="rId8"/>
                <a:stretch>
                  <a:fillRect b="-3922"/>
                </a:stretch>
              </a:blipFill>
              <a:ln w="19050">
                <a:solidFill>
                  <a:srgbClr val="C00000"/>
                </a:solidFill>
              </a:ln>
            </p:spPr>
            <p:txBody>
              <a:bodyPr/>
              <a:lstStyle/>
              <a:p>
                <a:r>
                  <a:rPr lang="ja-JP" altLang="en-US">
                    <a:noFill/>
                  </a:rPr>
                  <a:t> </a:t>
                </a:r>
              </a:p>
            </p:txBody>
          </p:sp>
        </mc:Fallback>
      </mc:AlternateContent>
      <p:sp>
        <p:nvSpPr>
          <p:cNvPr id="59" name="テキスト ボックス 31">
            <a:extLst>
              <a:ext uri="{FF2B5EF4-FFF2-40B4-BE49-F238E27FC236}">
                <a16:creationId xmlns:a16="http://schemas.microsoft.com/office/drawing/2014/main" id="{49C9327D-4D71-C842-B4AD-CD7779C9B231}"/>
              </a:ext>
            </a:extLst>
          </p:cNvPr>
          <p:cNvSpPr txBox="1">
            <a:spLocks noChangeArrowheads="1"/>
          </p:cNvSpPr>
          <p:nvPr/>
        </p:nvSpPr>
        <p:spPr bwMode="auto">
          <a:xfrm>
            <a:off x="5628323" y="1248024"/>
            <a:ext cx="4801314"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抵抗とコンデンサのある電気回路</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p:cxnSp>
        <p:nvCxnSpPr>
          <p:cNvPr id="60" name="直線コネクタ 59">
            <a:extLst>
              <a:ext uri="{FF2B5EF4-FFF2-40B4-BE49-F238E27FC236}">
                <a16:creationId xmlns:a16="http://schemas.microsoft.com/office/drawing/2014/main" id="{BCEC23D6-DA2E-044D-B8FE-33B414075F7F}"/>
              </a:ext>
            </a:extLst>
          </p:cNvPr>
          <p:cNvCxnSpPr>
            <a:cxnSpLocks/>
          </p:cNvCxnSpPr>
          <p:nvPr/>
        </p:nvCxnSpPr>
        <p:spPr>
          <a:xfrm>
            <a:off x="2026621" y="3757730"/>
            <a:ext cx="8284257"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4C69B84-255D-874F-88A9-BB19D48E06E1}"/>
              </a:ext>
            </a:extLst>
          </p:cNvPr>
          <p:cNvCxnSpPr>
            <a:cxnSpLocks/>
          </p:cNvCxnSpPr>
          <p:nvPr/>
        </p:nvCxnSpPr>
        <p:spPr>
          <a:xfrm flipV="1">
            <a:off x="5543508" y="1445070"/>
            <a:ext cx="0" cy="494972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51E4418-2D7A-F948-8504-794E707E0330}"/>
              </a:ext>
            </a:extLst>
          </p:cNvPr>
          <p:cNvCxnSpPr>
            <a:cxnSpLocks/>
          </p:cNvCxnSpPr>
          <p:nvPr/>
        </p:nvCxnSpPr>
        <p:spPr>
          <a:xfrm>
            <a:off x="3790702" y="2963627"/>
            <a:ext cx="5160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テキスト ボックス 31">
            <a:extLst>
              <a:ext uri="{FF2B5EF4-FFF2-40B4-BE49-F238E27FC236}">
                <a16:creationId xmlns:a16="http://schemas.microsoft.com/office/drawing/2014/main" id="{C4B6BBE9-354F-4F47-8651-B89D9CA091D4}"/>
              </a:ext>
            </a:extLst>
          </p:cNvPr>
          <p:cNvSpPr txBox="1">
            <a:spLocks noChangeArrowheads="1"/>
          </p:cNvSpPr>
          <p:nvPr/>
        </p:nvSpPr>
        <p:spPr bwMode="auto">
          <a:xfrm>
            <a:off x="5628324" y="3844966"/>
            <a:ext cx="4185761"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栓を閉め忘れた風呂の貯水量</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55129CF-612F-6D40-85FB-CD1DEDEB8713}"/>
                  </a:ext>
                </a:extLst>
              </p:cNvPr>
              <p:cNvSpPr txBox="1"/>
              <p:nvPr/>
            </p:nvSpPr>
            <p:spPr>
              <a:xfrm>
                <a:off x="8368352" y="4342195"/>
                <a:ext cx="2034083" cy="527580"/>
              </a:xfrm>
              <a:prstGeom prst="rect">
                <a:avLst/>
              </a:prstGeom>
              <a:noFill/>
              <a:ln w="1905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ja-JP" i="1">
                          <a:latin typeface="Cambria Math" panose="02040503050406030204" pitchFamily="18" charset="0"/>
                        </a:rPr>
                        <m:t>𝐶</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h</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74" name="テキスト ボックス 73">
                <a:extLst>
                  <a:ext uri="{FF2B5EF4-FFF2-40B4-BE49-F238E27FC236}">
                    <a16:creationId xmlns:a16="http://schemas.microsoft.com/office/drawing/2014/main" id="{955129CF-612F-6D40-85FB-CD1DEDEB8713}"/>
                  </a:ext>
                </a:extLst>
              </p:cNvPr>
              <p:cNvSpPr txBox="1">
                <a:spLocks noRot="1" noChangeAspect="1" noMove="1" noResize="1" noEditPoints="1" noAdjustHandles="1" noChangeArrowheads="1" noChangeShapeType="1" noTextEdit="1"/>
              </p:cNvSpPr>
              <p:nvPr/>
            </p:nvSpPr>
            <p:spPr>
              <a:xfrm>
                <a:off x="8368352" y="4342195"/>
                <a:ext cx="2034083" cy="527580"/>
              </a:xfrm>
              <a:prstGeom prst="rect">
                <a:avLst/>
              </a:prstGeom>
              <a:blipFill>
                <a:blip r:embed="rId9"/>
                <a:stretch>
                  <a:fillRect l="-1235" t="-4545" r="-3086" b="-11364"/>
                </a:stretch>
              </a:blipFill>
              <a:ln w="19050">
                <a:solidFill>
                  <a:srgbClr val="C00000"/>
                </a:solidFill>
              </a:ln>
            </p:spPr>
            <p:txBody>
              <a:bodyPr/>
              <a:lstStyle/>
              <a:p>
                <a:r>
                  <a:rPr lang="ja-JP" altLang="en-US">
                    <a:noFill/>
                  </a:rPr>
                  <a:t> </a:t>
                </a:r>
              </a:p>
            </p:txBody>
          </p:sp>
        </mc:Fallback>
      </mc:AlternateContent>
      <p:grpSp>
        <p:nvGrpSpPr>
          <p:cNvPr id="127" name="グループ化 126">
            <a:extLst>
              <a:ext uri="{FF2B5EF4-FFF2-40B4-BE49-F238E27FC236}">
                <a16:creationId xmlns:a16="http://schemas.microsoft.com/office/drawing/2014/main" id="{C163A4F8-53C6-BA4D-8F3D-4B366309A17D}"/>
              </a:ext>
            </a:extLst>
          </p:cNvPr>
          <p:cNvGrpSpPr/>
          <p:nvPr/>
        </p:nvGrpSpPr>
        <p:grpSpPr>
          <a:xfrm>
            <a:off x="6339374" y="2319216"/>
            <a:ext cx="2349699" cy="1276296"/>
            <a:chOff x="887145" y="5004605"/>
            <a:chExt cx="3175940" cy="1276296"/>
          </a:xfrm>
        </p:grpSpPr>
        <p:cxnSp>
          <p:nvCxnSpPr>
            <p:cNvPr id="79" name="直線コネクタ 78">
              <a:extLst>
                <a:ext uri="{FF2B5EF4-FFF2-40B4-BE49-F238E27FC236}">
                  <a16:creationId xmlns:a16="http://schemas.microsoft.com/office/drawing/2014/main" id="{34428492-34DC-274D-B85C-4EFFB20A0A1B}"/>
                </a:ext>
              </a:extLst>
            </p:cNvPr>
            <p:cNvCxnSpPr/>
            <p:nvPr/>
          </p:nvCxnSpPr>
          <p:spPr>
            <a:xfrm>
              <a:off x="887145" y="5004605"/>
              <a:ext cx="317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0C67633-C0B9-EB41-B763-58B6DC671FDB}"/>
                </a:ext>
              </a:extLst>
            </p:cNvPr>
            <p:cNvCxnSpPr/>
            <p:nvPr/>
          </p:nvCxnSpPr>
          <p:spPr>
            <a:xfrm>
              <a:off x="887145" y="6280901"/>
              <a:ext cx="317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ADD6D85F-110F-BE45-B635-DC593A5CAC62}"/>
              </a:ext>
            </a:extLst>
          </p:cNvPr>
          <p:cNvGrpSpPr/>
          <p:nvPr/>
        </p:nvGrpSpPr>
        <p:grpSpPr>
          <a:xfrm>
            <a:off x="8561677" y="2319217"/>
            <a:ext cx="244146" cy="1276087"/>
            <a:chOff x="3935689" y="5004605"/>
            <a:chExt cx="244146" cy="1276087"/>
          </a:xfrm>
        </p:grpSpPr>
        <p:cxnSp>
          <p:nvCxnSpPr>
            <p:cNvPr id="81" name="直線コネクタ 80">
              <a:extLst>
                <a:ext uri="{FF2B5EF4-FFF2-40B4-BE49-F238E27FC236}">
                  <a16:creationId xmlns:a16="http://schemas.microsoft.com/office/drawing/2014/main" id="{8A6AD692-EB74-9E4F-A294-F2553491870B}"/>
                </a:ext>
              </a:extLst>
            </p:cNvPr>
            <p:cNvCxnSpPr>
              <a:cxnSpLocks/>
            </p:cNvCxnSpPr>
            <p:nvPr/>
          </p:nvCxnSpPr>
          <p:spPr>
            <a:xfrm>
              <a:off x="4056667" y="5857323"/>
              <a:ext cx="0" cy="423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64221BD4-E13F-A246-807D-875885CEE861}"/>
                </a:ext>
              </a:extLst>
            </p:cNvPr>
            <p:cNvCxnSpPr>
              <a:cxnSpLocks/>
            </p:cNvCxnSpPr>
            <p:nvPr/>
          </p:nvCxnSpPr>
          <p:spPr>
            <a:xfrm>
              <a:off x="4059146" y="5004605"/>
              <a:ext cx="0" cy="375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A9D26B24-11D5-244A-AE3F-4D442B5361F1}"/>
                </a:ext>
              </a:extLst>
            </p:cNvPr>
            <p:cNvCxnSpPr>
              <a:cxnSpLocks/>
            </p:cNvCxnSpPr>
            <p:nvPr/>
          </p:nvCxnSpPr>
          <p:spPr>
            <a:xfrm>
              <a:off x="4064969" y="5376140"/>
              <a:ext cx="114866" cy="3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D14A281-792A-6F4C-ADBB-EC7760A2EA5C}"/>
                </a:ext>
              </a:extLst>
            </p:cNvPr>
            <p:cNvCxnSpPr>
              <a:cxnSpLocks/>
            </p:cNvCxnSpPr>
            <p:nvPr/>
          </p:nvCxnSpPr>
          <p:spPr>
            <a:xfrm flipH="1">
              <a:off x="3940844" y="5416111"/>
              <a:ext cx="238991" cy="78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5F5F1CB-CAD3-2B4A-A3B8-D04D498AB499}"/>
                </a:ext>
              </a:extLst>
            </p:cNvPr>
            <p:cNvCxnSpPr>
              <a:cxnSpLocks/>
            </p:cNvCxnSpPr>
            <p:nvPr/>
          </p:nvCxnSpPr>
          <p:spPr>
            <a:xfrm flipH="1" flipV="1">
              <a:off x="3940845" y="5494612"/>
              <a:ext cx="238990" cy="8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F3ED6CC-CDA2-FF4F-8398-ACBF7A54232E}"/>
                </a:ext>
              </a:extLst>
            </p:cNvPr>
            <p:cNvCxnSpPr>
              <a:cxnSpLocks/>
            </p:cNvCxnSpPr>
            <p:nvPr/>
          </p:nvCxnSpPr>
          <p:spPr>
            <a:xfrm flipH="1">
              <a:off x="3940844" y="5580435"/>
              <a:ext cx="238991" cy="80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E9E65EC9-F54D-0246-9DB3-4FFA3603DFA2}"/>
                </a:ext>
              </a:extLst>
            </p:cNvPr>
            <p:cNvCxnSpPr>
              <a:cxnSpLocks/>
            </p:cNvCxnSpPr>
            <p:nvPr/>
          </p:nvCxnSpPr>
          <p:spPr>
            <a:xfrm flipH="1" flipV="1">
              <a:off x="3940845" y="5655861"/>
              <a:ext cx="238990" cy="8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51A16529-BA2C-F341-9470-ED78BEF84E53}"/>
                </a:ext>
              </a:extLst>
            </p:cNvPr>
            <p:cNvCxnSpPr>
              <a:cxnSpLocks/>
            </p:cNvCxnSpPr>
            <p:nvPr/>
          </p:nvCxnSpPr>
          <p:spPr>
            <a:xfrm flipH="1">
              <a:off x="3935689" y="5741684"/>
              <a:ext cx="238991" cy="80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2C6865E-8E14-A040-992A-10149ED9A3C5}"/>
                </a:ext>
              </a:extLst>
            </p:cNvPr>
            <p:cNvCxnSpPr>
              <a:cxnSpLocks/>
            </p:cNvCxnSpPr>
            <p:nvPr/>
          </p:nvCxnSpPr>
          <p:spPr>
            <a:xfrm>
              <a:off x="3936920" y="5821528"/>
              <a:ext cx="114866" cy="3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1" name="直線コネクタ 110">
            <a:extLst>
              <a:ext uri="{FF2B5EF4-FFF2-40B4-BE49-F238E27FC236}">
                <a16:creationId xmlns:a16="http://schemas.microsoft.com/office/drawing/2014/main" id="{1B6B809A-4F5D-F944-B8A0-620784AFD825}"/>
              </a:ext>
            </a:extLst>
          </p:cNvPr>
          <p:cNvCxnSpPr>
            <a:cxnSpLocks/>
          </p:cNvCxnSpPr>
          <p:nvPr/>
        </p:nvCxnSpPr>
        <p:spPr>
          <a:xfrm>
            <a:off x="7504478" y="3019851"/>
            <a:ext cx="0" cy="575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88EE8D3-7AB4-5540-A553-5C2A06E3D591}"/>
              </a:ext>
            </a:extLst>
          </p:cNvPr>
          <p:cNvCxnSpPr>
            <a:cxnSpLocks/>
          </p:cNvCxnSpPr>
          <p:nvPr/>
        </p:nvCxnSpPr>
        <p:spPr>
          <a:xfrm>
            <a:off x="7506957" y="2319217"/>
            <a:ext cx="0" cy="574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3CA1A6BA-64B3-354F-9E14-811A161E5DA1}"/>
              </a:ext>
            </a:extLst>
          </p:cNvPr>
          <p:cNvCxnSpPr>
            <a:cxnSpLocks/>
          </p:cNvCxnSpPr>
          <p:nvPr/>
        </p:nvCxnSpPr>
        <p:spPr>
          <a:xfrm flipH="1" flipV="1">
            <a:off x="7286815" y="3019850"/>
            <a:ext cx="44530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483DD8C3-C22E-8244-9422-F8B96B24A860}"/>
              </a:ext>
            </a:extLst>
          </p:cNvPr>
          <p:cNvCxnSpPr>
            <a:cxnSpLocks/>
          </p:cNvCxnSpPr>
          <p:nvPr/>
        </p:nvCxnSpPr>
        <p:spPr>
          <a:xfrm flipH="1" flipV="1">
            <a:off x="7286815" y="2893597"/>
            <a:ext cx="44530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E35E363F-2E99-BB4A-8CE7-2C0EF29CA164}"/>
              </a:ext>
            </a:extLst>
          </p:cNvPr>
          <p:cNvCxnSpPr>
            <a:cxnSpLocks/>
          </p:cNvCxnSpPr>
          <p:nvPr/>
        </p:nvCxnSpPr>
        <p:spPr>
          <a:xfrm>
            <a:off x="6384148" y="2330095"/>
            <a:ext cx="0" cy="126520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C65FF31E-CD57-1E43-B24E-7DEC86E4C50E}"/>
                  </a:ext>
                </a:extLst>
              </p:cNvPr>
              <p:cNvSpPr txBox="1"/>
              <p:nvPr/>
            </p:nvSpPr>
            <p:spPr>
              <a:xfrm>
                <a:off x="5766302" y="2817650"/>
                <a:ext cx="485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129" name="テキスト ボックス 128">
                <a:extLst>
                  <a:ext uri="{FF2B5EF4-FFF2-40B4-BE49-F238E27FC236}">
                    <a16:creationId xmlns:a16="http://schemas.microsoft.com/office/drawing/2014/main" id="{C65FF31E-CD57-1E43-B24E-7DEC86E4C50E}"/>
                  </a:ext>
                </a:extLst>
              </p:cNvPr>
              <p:cNvSpPr txBox="1">
                <a:spLocks noRot="1" noChangeAspect="1" noMove="1" noResize="1" noEditPoints="1" noAdjustHandles="1" noChangeArrowheads="1" noChangeShapeType="1" noTextEdit="1"/>
              </p:cNvSpPr>
              <p:nvPr/>
            </p:nvSpPr>
            <p:spPr>
              <a:xfrm>
                <a:off x="5766302" y="2817650"/>
                <a:ext cx="485261" cy="276999"/>
              </a:xfrm>
              <a:prstGeom prst="rect">
                <a:avLst/>
              </a:prstGeom>
              <a:blipFill>
                <a:blip r:embed="rId10"/>
                <a:stretch>
                  <a:fillRect l="-5128" r="-15385"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58960E11-A513-5F45-842F-ED8E4CA939EC}"/>
                  </a:ext>
                </a:extLst>
              </p:cNvPr>
              <p:cNvSpPr txBox="1"/>
              <p:nvPr/>
            </p:nvSpPr>
            <p:spPr>
              <a:xfrm>
                <a:off x="6676407" y="1982807"/>
                <a:ext cx="159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m:t>
                      </m:r>
                    </m:oMath>
                  </m:oMathPara>
                </a14:m>
                <a:endParaRPr lang="ja-JP" altLang="en-US"/>
              </a:p>
            </p:txBody>
          </p:sp>
        </mc:Choice>
        <mc:Fallback xmlns="">
          <p:sp>
            <p:nvSpPr>
              <p:cNvPr id="132" name="テキスト ボックス 131">
                <a:extLst>
                  <a:ext uri="{FF2B5EF4-FFF2-40B4-BE49-F238E27FC236}">
                    <a16:creationId xmlns:a16="http://schemas.microsoft.com/office/drawing/2014/main" id="{58960E11-A513-5F45-842F-ED8E4CA939EC}"/>
                  </a:ext>
                </a:extLst>
              </p:cNvPr>
              <p:cNvSpPr txBox="1">
                <a:spLocks noRot="1" noChangeAspect="1" noMove="1" noResize="1" noEditPoints="1" noAdjustHandles="1" noChangeArrowheads="1" noChangeShapeType="1" noTextEdit="1"/>
              </p:cNvSpPr>
              <p:nvPr/>
            </p:nvSpPr>
            <p:spPr>
              <a:xfrm>
                <a:off x="6676407" y="1982807"/>
                <a:ext cx="159595" cy="276999"/>
              </a:xfrm>
              <a:prstGeom prst="rect">
                <a:avLst/>
              </a:prstGeom>
              <a:blipFill>
                <a:blip r:embed="rId11"/>
                <a:stretch>
                  <a:fillRect l="-28571" r="-21429"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B6BFF8B7-2094-E344-8ADB-B720BC157FFD}"/>
                  </a:ext>
                </a:extLst>
              </p:cNvPr>
              <p:cNvSpPr txBox="1"/>
              <p:nvPr/>
            </p:nvSpPr>
            <p:spPr>
              <a:xfrm>
                <a:off x="8285961" y="2794943"/>
                <a:ext cx="2183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𝑅</m:t>
                      </m:r>
                    </m:oMath>
                  </m:oMathPara>
                </a14:m>
                <a:endParaRPr lang="ja-JP" altLang="en-US"/>
              </a:p>
            </p:txBody>
          </p:sp>
        </mc:Choice>
        <mc:Fallback xmlns="">
          <p:sp>
            <p:nvSpPr>
              <p:cNvPr id="133" name="テキスト ボックス 132">
                <a:extLst>
                  <a:ext uri="{FF2B5EF4-FFF2-40B4-BE49-F238E27FC236}">
                    <a16:creationId xmlns:a16="http://schemas.microsoft.com/office/drawing/2014/main" id="{B6BFF8B7-2094-E344-8ADB-B720BC157FFD}"/>
                  </a:ext>
                </a:extLst>
              </p:cNvPr>
              <p:cNvSpPr txBox="1">
                <a:spLocks noRot="1" noChangeAspect="1" noMove="1" noResize="1" noEditPoints="1" noAdjustHandles="1" noChangeArrowheads="1" noChangeShapeType="1" noTextEdit="1"/>
              </p:cNvSpPr>
              <p:nvPr/>
            </p:nvSpPr>
            <p:spPr>
              <a:xfrm>
                <a:off x="8285961" y="2794943"/>
                <a:ext cx="218328" cy="276999"/>
              </a:xfrm>
              <a:prstGeom prst="rect">
                <a:avLst/>
              </a:prstGeom>
              <a:blipFill>
                <a:blip r:embed="rId12"/>
                <a:stretch>
                  <a:fillRect l="-22222" r="-16667"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05236ADF-AE6F-5B47-A271-D9661A218906}"/>
                  </a:ext>
                </a:extLst>
              </p:cNvPr>
              <p:cNvSpPr txBox="1"/>
              <p:nvPr/>
            </p:nvSpPr>
            <p:spPr>
              <a:xfrm>
                <a:off x="6989795" y="2773526"/>
                <a:ext cx="212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𝐶</m:t>
                      </m:r>
                    </m:oMath>
                  </m:oMathPara>
                </a14:m>
                <a:endParaRPr lang="ja-JP" altLang="en-US"/>
              </a:p>
            </p:txBody>
          </p:sp>
        </mc:Choice>
        <mc:Fallback xmlns="">
          <p:sp>
            <p:nvSpPr>
              <p:cNvPr id="134" name="テキスト ボックス 133">
                <a:extLst>
                  <a:ext uri="{FF2B5EF4-FFF2-40B4-BE49-F238E27FC236}">
                    <a16:creationId xmlns:a16="http://schemas.microsoft.com/office/drawing/2014/main" id="{05236ADF-AE6F-5B47-A271-D9661A218906}"/>
                  </a:ext>
                </a:extLst>
              </p:cNvPr>
              <p:cNvSpPr txBox="1">
                <a:spLocks noRot="1" noChangeAspect="1" noMove="1" noResize="1" noEditPoints="1" noAdjustHandles="1" noChangeArrowheads="1" noChangeShapeType="1" noTextEdit="1"/>
              </p:cNvSpPr>
              <p:nvPr/>
            </p:nvSpPr>
            <p:spPr>
              <a:xfrm>
                <a:off x="6989795" y="2773526"/>
                <a:ext cx="212109" cy="276999"/>
              </a:xfrm>
              <a:prstGeom prst="rect">
                <a:avLst/>
              </a:prstGeom>
              <a:blipFill>
                <a:blip r:embed="rId13"/>
                <a:stretch>
                  <a:fillRect l="-23529" r="-1764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62C92F20-A858-7841-9173-4172F7BC85AB}"/>
                  </a:ext>
                </a:extLst>
              </p:cNvPr>
              <p:cNvSpPr txBox="1"/>
              <p:nvPr/>
            </p:nvSpPr>
            <p:spPr>
              <a:xfrm>
                <a:off x="8361486" y="1700833"/>
                <a:ext cx="2122944" cy="527580"/>
              </a:xfrm>
              <a:prstGeom prst="rect">
                <a:avLst/>
              </a:prstGeom>
              <a:noFill/>
              <a:ln w="19050">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ja-JP" i="1">
                          <a:latin typeface="Cambria Math" panose="02040503050406030204" pitchFamily="18" charset="0"/>
                        </a:rPr>
                        <m:t>𝐶</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135" name="テキスト ボックス 134">
                <a:extLst>
                  <a:ext uri="{FF2B5EF4-FFF2-40B4-BE49-F238E27FC236}">
                    <a16:creationId xmlns:a16="http://schemas.microsoft.com/office/drawing/2014/main" id="{62C92F20-A858-7841-9173-4172F7BC85AB}"/>
                  </a:ext>
                </a:extLst>
              </p:cNvPr>
              <p:cNvSpPr txBox="1">
                <a:spLocks noRot="1" noChangeAspect="1" noMove="1" noResize="1" noEditPoints="1" noAdjustHandles="1" noChangeArrowheads="1" noChangeShapeType="1" noTextEdit="1"/>
              </p:cNvSpPr>
              <p:nvPr/>
            </p:nvSpPr>
            <p:spPr>
              <a:xfrm>
                <a:off x="8361486" y="1700833"/>
                <a:ext cx="2122944" cy="527580"/>
              </a:xfrm>
              <a:prstGeom prst="rect">
                <a:avLst/>
              </a:prstGeom>
              <a:blipFill>
                <a:blip r:embed="rId14"/>
                <a:stretch>
                  <a:fillRect t="-2273" r="-592" b="-11364"/>
                </a:stretch>
              </a:blipFill>
              <a:ln w="19050">
                <a:solidFill>
                  <a:srgbClr val="C00000"/>
                </a:solidFill>
              </a:ln>
            </p:spPr>
            <p:txBody>
              <a:bodyPr/>
              <a:lstStyle/>
              <a:p>
                <a:r>
                  <a:rPr lang="ja-JP" altLang="en-US">
                    <a:noFill/>
                  </a:rPr>
                  <a:t> </a:t>
                </a:r>
              </a:p>
            </p:txBody>
          </p:sp>
        </mc:Fallback>
      </mc:AlternateContent>
      <p:cxnSp>
        <p:nvCxnSpPr>
          <p:cNvPr id="136" name="直線矢印コネクタ 135">
            <a:extLst>
              <a:ext uri="{FF2B5EF4-FFF2-40B4-BE49-F238E27FC236}">
                <a16:creationId xmlns:a16="http://schemas.microsoft.com/office/drawing/2014/main" id="{A667DFF7-3569-C24F-A8FB-0636F171F0A5}"/>
              </a:ext>
            </a:extLst>
          </p:cNvPr>
          <p:cNvCxnSpPr>
            <a:cxnSpLocks/>
          </p:cNvCxnSpPr>
          <p:nvPr/>
        </p:nvCxnSpPr>
        <p:spPr>
          <a:xfrm>
            <a:off x="6960565" y="4767419"/>
            <a:ext cx="0" cy="41191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a:extLst>
              <a:ext uri="{FF2B5EF4-FFF2-40B4-BE49-F238E27FC236}">
                <a16:creationId xmlns:a16="http://schemas.microsoft.com/office/drawing/2014/main" id="{694F518D-0EC2-FA4B-B5F9-6A1DD85BBCE4}"/>
              </a:ext>
            </a:extLst>
          </p:cNvPr>
          <p:cNvCxnSpPr>
            <a:cxnSpLocks/>
          </p:cNvCxnSpPr>
          <p:nvPr/>
        </p:nvCxnSpPr>
        <p:spPr>
          <a:xfrm>
            <a:off x="8633943" y="6012902"/>
            <a:ext cx="0" cy="41191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2E559490-C751-BC45-84C5-BBB0810948C2}"/>
              </a:ext>
            </a:extLst>
          </p:cNvPr>
          <p:cNvCxnSpPr>
            <a:cxnSpLocks/>
          </p:cNvCxnSpPr>
          <p:nvPr/>
        </p:nvCxnSpPr>
        <p:spPr>
          <a:xfrm>
            <a:off x="6910185" y="2121305"/>
            <a:ext cx="583437"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1" name="円/楕円 140">
            <a:extLst>
              <a:ext uri="{FF2B5EF4-FFF2-40B4-BE49-F238E27FC236}">
                <a16:creationId xmlns:a16="http://schemas.microsoft.com/office/drawing/2014/main" id="{2AFD529E-51B3-1045-BC00-6523D1CB1772}"/>
              </a:ext>
            </a:extLst>
          </p:cNvPr>
          <p:cNvSpPr/>
          <p:nvPr/>
        </p:nvSpPr>
        <p:spPr>
          <a:xfrm>
            <a:off x="1883355" y="5394116"/>
            <a:ext cx="405993" cy="398100"/>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43" name="正方形/長方形 142">
                <a:extLst>
                  <a:ext uri="{FF2B5EF4-FFF2-40B4-BE49-F238E27FC236}">
                    <a16:creationId xmlns:a16="http://schemas.microsoft.com/office/drawing/2014/main" id="{D45D57B4-0331-BA4C-8B85-D0B60E2411C5}"/>
                  </a:ext>
                </a:extLst>
              </p:cNvPr>
              <p:cNvSpPr/>
              <p:nvPr/>
            </p:nvSpPr>
            <p:spPr>
              <a:xfrm>
                <a:off x="2215572" y="5997879"/>
                <a:ext cx="1107163" cy="400110"/>
              </a:xfrm>
              <a:prstGeom prst="rect">
                <a:avLst/>
              </a:prstGeom>
            </p:spPr>
            <p:txBody>
              <a:bodyPr wrap="none">
                <a:spAutoFit/>
              </a:bodyPr>
              <a:lstStyle/>
              <a:p>
                <a:r>
                  <a:rPr lang="ja-JP" altLang="en-US" sz="2000"/>
                  <a:t>重力</a:t>
                </a:r>
                <a:r>
                  <a:rPr lang="en-US" altLang="ja-JP" sz="2000" dirty="0"/>
                  <a:t> </a:t>
                </a:r>
                <a14:m>
                  <m:oMath xmlns:m="http://schemas.openxmlformats.org/officeDocument/2006/math">
                    <m:r>
                      <a:rPr lang="en-US" altLang="ja-JP" i="1">
                        <a:latin typeface="Cambria Math" panose="02040503050406030204" pitchFamily="18" charset="0"/>
                      </a:rPr>
                      <m:t>𝑚𝑔</m:t>
                    </m:r>
                  </m:oMath>
                </a14:m>
                <a:endParaRPr lang="ja-JP" altLang="en-US"/>
              </a:p>
            </p:txBody>
          </p:sp>
        </mc:Choice>
        <mc:Fallback xmlns="">
          <p:sp>
            <p:nvSpPr>
              <p:cNvPr id="143" name="正方形/長方形 142">
                <a:extLst>
                  <a:ext uri="{FF2B5EF4-FFF2-40B4-BE49-F238E27FC236}">
                    <a16:creationId xmlns:a16="http://schemas.microsoft.com/office/drawing/2014/main" id="{D45D57B4-0331-BA4C-8B85-D0B60E2411C5}"/>
                  </a:ext>
                </a:extLst>
              </p:cNvPr>
              <p:cNvSpPr>
                <a:spLocks noRot="1" noChangeAspect="1" noMove="1" noResize="1" noEditPoints="1" noAdjustHandles="1" noChangeArrowheads="1" noChangeShapeType="1" noTextEdit="1"/>
              </p:cNvSpPr>
              <p:nvPr/>
            </p:nvSpPr>
            <p:spPr>
              <a:xfrm>
                <a:off x="2215572" y="5997879"/>
                <a:ext cx="1107163" cy="400110"/>
              </a:xfrm>
              <a:prstGeom prst="rect">
                <a:avLst/>
              </a:prstGeom>
              <a:blipFill>
                <a:blip r:embed="rId15"/>
                <a:stretch>
                  <a:fillRect l="-5682" t="-9091" b="-24242"/>
                </a:stretch>
              </a:blipFill>
            </p:spPr>
            <p:txBody>
              <a:bodyPr/>
              <a:lstStyle/>
              <a:p>
                <a:r>
                  <a:rPr lang="ja-JP" altLang="en-US">
                    <a:noFill/>
                  </a:rPr>
                  <a:t> </a:t>
                </a:r>
              </a:p>
            </p:txBody>
          </p:sp>
        </mc:Fallback>
      </mc:AlternateContent>
      <p:cxnSp>
        <p:nvCxnSpPr>
          <p:cNvPr id="144" name="直線矢印コネクタ 143">
            <a:extLst>
              <a:ext uri="{FF2B5EF4-FFF2-40B4-BE49-F238E27FC236}">
                <a16:creationId xmlns:a16="http://schemas.microsoft.com/office/drawing/2014/main" id="{36ED6D17-4A63-3341-84ED-BAFE85533774}"/>
              </a:ext>
            </a:extLst>
          </p:cNvPr>
          <p:cNvCxnSpPr>
            <a:cxnSpLocks/>
          </p:cNvCxnSpPr>
          <p:nvPr/>
        </p:nvCxnSpPr>
        <p:spPr>
          <a:xfrm flipV="1">
            <a:off x="2073193" y="4926640"/>
            <a:ext cx="0" cy="46404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a:extLst>
                  <a:ext uri="{FF2B5EF4-FFF2-40B4-BE49-F238E27FC236}">
                    <a16:creationId xmlns:a16="http://schemas.microsoft.com/office/drawing/2014/main" id="{67174359-B016-AA42-93B2-0C77DB92E62C}"/>
                  </a:ext>
                </a:extLst>
              </p:cNvPr>
              <p:cNvSpPr/>
              <p:nvPr/>
            </p:nvSpPr>
            <p:spPr>
              <a:xfrm>
                <a:off x="2254518" y="5025496"/>
                <a:ext cx="1862561" cy="400110"/>
              </a:xfrm>
              <a:prstGeom prst="rect">
                <a:avLst/>
              </a:prstGeom>
            </p:spPr>
            <p:txBody>
              <a:bodyPr wrap="none">
                <a:spAutoFit/>
              </a:bodyPr>
              <a:lstStyle/>
              <a:p>
                <a:r>
                  <a:rPr lang="ja-JP" altLang="en-US" sz="2000"/>
                  <a:t>空気抵抗</a:t>
                </a:r>
                <a:r>
                  <a:rPr lang="en-US" altLang="ja-JP" sz="2000" dirty="0"/>
                  <a:t> </a:t>
                </a:r>
                <a14:m>
                  <m:oMath xmlns:m="http://schemas.openxmlformats.org/officeDocument/2006/math">
                    <m:r>
                      <a:rPr lang="en-US" altLang="ja-JP" i="1">
                        <a:latin typeface="Cambria Math" panose="02040503050406030204" pitchFamily="18" charset="0"/>
                      </a:rPr>
                      <m:t>𝐷𝑣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a14:m>
                <a:endParaRPr lang="ja-JP" altLang="en-US"/>
              </a:p>
            </p:txBody>
          </p:sp>
        </mc:Choice>
        <mc:Fallback xmlns="">
          <p:sp>
            <p:nvSpPr>
              <p:cNvPr id="146" name="正方形/長方形 145">
                <a:extLst>
                  <a:ext uri="{FF2B5EF4-FFF2-40B4-BE49-F238E27FC236}">
                    <a16:creationId xmlns:a16="http://schemas.microsoft.com/office/drawing/2014/main" id="{67174359-B016-AA42-93B2-0C77DB92E62C}"/>
                  </a:ext>
                </a:extLst>
              </p:cNvPr>
              <p:cNvSpPr>
                <a:spLocks noRot="1" noChangeAspect="1" noMove="1" noResize="1" noEditPoints="1" noAdjustHandles="1" noChangeArrowheads="1" noChangeShapeType="1" noTextEdit="1"/>
              </p:cNvSpPr>
              <p:nvPr/>
            </p:nvSpPr>
            <p:spPr>
              <a:xfrm>
                <a:off x="2254518" y="5025496"/>
                <a:ext cx="1862561" cy="400110"/>
              </a:xfrm>
              <a:prstGeom prst="rect">
                <a:avLst/>
              </a:prstGeom>
              <a:blipFill>
                <a:blip r:embed="rId16"/>
                <a:stretch>
                  <a:fillRect l="-3401" t="-6061" r="-68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a:extLst>
                  <a:ext uri="{FF2B5EF4-FFF2-40B4-BE49-F238E27FC236}">
                    <a16:creationId xmlns:a16="http://schemas.microsoft.com/office/drawing/2014/main" id="{64426242-51DC-7841-8BF0-097CFC48578C}"/>
                  </a:ext>
                </a:extLst>
              </p:cNvPr>
              <p:cNvSpPr/>
              <p:nvPr/>
            </p:nvSpPr>
            <p:spPr>
              <a:xfrm>
                <a:off x="3193283" y="5539823"/>
                <a:ext cx="1702261" cy="400110"/>
              </a:xfrm>
              <a:prstGeom prst="rect">
                <a:avLst/>
              </a:prstGeom>
            </p:spPr>
            <p:txBody>
              <a:bodyPr wrap="none">
                <a:spAutoFit/>
              </a:bodyPr>
              <a:lstStyle/>
              <a:p>
                <a:r>
                  <a:rPr lang="ja-JP" altLang="en-US" sz="2000"/>
                  <a:t>落下速度</a:t>
                </a:r>
                <a:r>
                  <a:rPr lang="en-US" altLang="ja-JP" sz="2000" dirty="0"/>
                  <a:t> </a:t>
                </a:r>
                <a14:m>
                  <m:oMath xmlns:m="http://schemas.openxmlformats.org/officeDocument/2006/math">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a14:m>
                <a:endParaRPr lang="ja-JP" altLang="en-US"/>
              </a:p>
            </p:txBody>
          </p:sp>
        </mc:Choice>
        <mc:Fallback xmlns="">
          <p:sp>
            <p:nvSpPr>
              <p:cNvPr id="149" name="正方形/長方形 148">
                <a:extLst>
                  <a:ext uri="{FF2B5EF4-FFF2-40B4-BE49-F238E27FC236}">
                    <a16:creationId xmlns:a16="http://schemas.microsoft.com/office/drawing/2014/main" id="{64426242-51DC-7841-8BF0-097CFC48578C}"/>
                  </a:ext>
                </a:extLst>
              </p:cNvPr>
              <p:cNvSpPr>
                <a:spLocks noRot="1" noChangeAspect="1" noMove="1" noResize="1" noEditPoints="1" noAdjustHandles="1" noChangeArrowheads="1" noChangeShapeType="1" noTextEdit="1"/>
              </p:cNvSpPr>
              <p:nvPr/>
            </p:nvSpPr>
            <p:spPr>
              <a:xfrm>
                <a:off x="3193283" y="5539823"/>
                <a:ext cx="1702261" cy="400110"/>
              </a:xfrm>
              <a:prstGeom prst="rect">
                <a:avLst/>
              </a:prstGeom>
              <a:blipFill>
                <a:blip r:embed="rId17"/>
                <a:stretch>
                  <a:fillRect l="-3704" t="-9375" b="-28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04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2F289-DBF5-12D1-5597-E12F58516A86}"/>
              </a:ext>
            </a:extLst>
          </p:cNvPr>
          <p:cNvSpPr>
            <a:spLocks noGrp="1"/>
          </p:cNvSpPr>
          <p:nvPr>
            <p:ph type="title"/>
          </p:nvPr>
        </p:nvSpPr>
        <p:spPr/>
        <p:txBody>
          <a:bodyPr/>
          <a:lstStyle/>
          <a:p>
            <a:r>
              <a:rPr kumimoji="1" lang="ja-JP" altLang="en-US" sz="4000"/>
              <a:t>演習</a:t>
            </a:r>
            <a:r>
              <a:rPr kumimoji="1" lang="en-US" altLang="ja-JP" sz="4000" dirty="0"/>
              <a:t>1</a:t>
            </a:r>
            <a:r>
              <a:rPr kumimoji="1" lang="ja-JP" altLang="en-US" sz="4000"/>
              <a:t>：生化学反応系の微分方程式を書き下ろす</a:t>
            </a:r>
          </a:p>
        </p:txBody>
      </p:sp>
      <p:sp>
        <p:nvSpPr>
          <p:cNvPr id="4" name="テキスト ボックス 3">
            <a:extLst>
              <a:ext uri="{FF2B5EF4-FFF2-40B4-BE49-F238E27FC236}">
                <a16:creationId xmlns:a16="http://schemas.microsoft.com/office/drawing/2014/main" id="{85C8B255-B980-7E3E-C394-F1AE642C934D}"/>
              </a:ext>
            </a:extLst>
          </p:cNvPr>
          <p:cNvSpPr txBox="1"/>
          <p:nvPr/>
        </p:nvSpPr>
        <p:spPr>
          <a:xfrm>
            <a:off x="442196" y="3013501"/>
            <a:ext cx="7918033" cy="461665"/>
          </a:xfrm>
          <a:prstGeom prst="rect">
            <a:avLst/>
          </a:prstGeom>
          <a:noFill/>
        </p:spPr>
        <p:txBody>
          <a:bodyPr wrap="square" rtlCol="0">
            <a:spAutoFit/>
          </a:bodyPr>
          <a:lstStyle/>
          <a:p>
            <a:r>
              <a:rPr kumimoji="1" lang="ja-JP" altLang="en-US" sz="2400"/>
              <a:t>上の化学反応式について、以下の問いに答えなさい。</a:t>
            </a:r>
            <a:endParaRPr kumimoji="1" lang="en-US" altLang="ja-JP" sz="2400" dirty="0">
              <a:solidFill>
                <a:srgbClr val="C00000"/>
              </a:solidFill>
            </a:endParaRPr>
          </a:p>
        </p:txBody>
      </p:sp>
      <p:sp>
        <p:nvSpPr>
          <p:cNvPr id="5" name="テキスト ボックス 4">
            <a:extLst>
              <a:ext uri="{FF2B5EF4-FFF2-40B4-BE49-F238E27FC236}">
                <a16:creationId xmlns:a16="http://schemas.microsoft.com/office/drawing/2014/main" id="{73C50B41-1625-2203-9CA9-372040564CB5}"/>
              </a:ext>
            </a:extLst>
          </p:cNvPr>
          <p:cNvSpPr txBox="1"/>
          <p:nvPr/>
        </p:nvSpPr>
        <p:spPr>
          <a:xfrm>
            <a:off x="442196" y="4271832"/>
            <a:ext cx="11461333" cy="1569660"/>
          </a:xfrm>
          <a:prstGeom prst="rect">
            <a:avLst/>
          </a:prstGeom>
          <a:noFill/>
        </p:spPr>
        <p:txBody>
          <a:bodyPr wrap="square" rtlCol="0">
            <a:spAutoFit/>
          </a:bodyPr>
          <a:lstStyle/>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ja-JP" altLang="en-US" sz="2400"/>
              <a:t>と</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2</a:t>
            </a:r>
            <a:r>
              <a:rPr lang="en-US" altLang="ja-JP" sz="2400" dirty="0">
                <a:latin typeface="Times New Roman" panose="02020603050405020304" pitchFamily="18" charset="0"/>
                <a:cs typeface="Times New Roman" panose="02020603050405020304" pitchFamily="18" charset="0"/>
              </a:rPr>
              <a:t> </a:t>
            </a:r>
            <a:r>
              <a:rPr lang="ja-JP" altLang="en-US" sz="2400"/>
              <a:t>について</a:t>
            </a:r>
            <a:r>
              <a:rPr kumimoji="1" lang="ja-JP" altLang="en-US" sz="2400"/>
              <a:t>反応速度式をそれぞれ書きなさい。どちらも質量作用の法則に従い、速度定数はそれぞれ</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k</a:t>
            </a:r>
            <a:r>
              <a:rPr lang="en-US" altLang="ja-JP" sz="2400" baseline="-25000" dirty="0">
                <a:latin typeface="Times New Roman" panose="02020603050405020304" pitchFamily="18" charset="0"/>
                <a:cs typeface="Times New Roman" panose="02020603050405020304" pitchFamily="18" charset="0"/>
              </a:rPr>
              <a:t>1</a:t>
            </a:r>
            <a:r>
              <a:rPr lang="en-US" altLang="ja-JP" sz="2400" dirty="0">
                <a:latin typeface="Times New Roman" panose="02020603050405020304" pitchFamily="18" charset="0"/>
                <a:cs typeface="Times New Roman" panose="02020603050405020304" pitchFamily="18" charset="0"/>
              </a:rPr>
              <a:t> </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k</a:t>
            </a:r>
            <a:r>
              <a:rPr lang="en-US" altLang="ja-JP" sz="2400" baseline="-25000" dirty="0">
                <a:latin typeface="Times New Roman" panose="02020603050405020304" pitchFamily="18" charset="0"/>
                <a:cs typeface="Times New Roman" panose="02020603050405020304" pitchFamily="18" charset="0"/>
              </a:rPr>
              <a:t>2</a:t>
            </a:r>
            <a:r>
              <a:rPr kumimoji="1" lang="en-US" altLang="ja-JP" sz="2400" dirty="0"/>
              <a:t> </a:t>
            </a:r>
            <a:r>
              <a:rPr kumimoji="1" lang="ja-JP" altLang="en-US" sz="2400"/>
              <a:t>である。</a:t>
            </a:r>
            <a:endParaRPr kumimoji="1" lang="en-US" altLang="ja-JP" sz="2400" dirty="0"/>
          </a:p>
          <a:p>
            <a:pPr marL="457200" indent="-457200">
              <a:buFont typeface="+mj-lt"/>
              <a:buAutoNum type="arabicPeriod"/>
            </a:pPr>
            <a:endParaRPr lang="en-US" altLang="ja-JP" sz="2400" dirty="0">
              <a:solidFill>
                <a:srgbClr val="C00000"/>
              </a:solidFill>
            </a:endParaRPr>
          </a:p>
          <a:p>
            <a:pPr marL="457200" indent="-457200">
              <a:buFont typeface="+mj-lt"/>
              <a:buAutoNum type="arabicPeriod"/>
            </a:pPr>
            <a:r>
              <a:rPr lang="ja-JP" altLang="en-US" sz="2400"/>
              <a:t>単位時間あたりの</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の濃度の変化量について、常微分方程式を書きなさい。</a:t>
            </a:r>
            <a:endParaRPr lang="en-US" altLang="ja-JP" sz="2400" dirty="0"/>
          </a:p>
        </p:txBody>
      </p:sp>
      <p:pic>
        <p:nvPicPr>
          <p:cNvPr id="6" name="図 5">
            <a:extLst>
              <a:ext uri="{FF2B5EF4-FFF2-40B4-BE49-F238E27FC236}">
                <a16:creationId xmlns:a16="http://schemas.microsoft.com/office/drawing/2014/main" id="{5DE051F5-8CAB-4923-2F4B-62E2C0F24C42}"/>
              </a:ext>
            </a:extLst>
          </p:cNvPr>
          <p:cNvPicPr>
            <a:picLocks noChangeAspect="1"/>
          </p:cNvPicPr>
          <p:nvPr/>
        </p:nvPicPr>
        <p:blipFill>
          <a:blip r:embed="rId2"/>
          <a:stretch>
            <a:fillRect/>
          </a:stretch>
        </p:blipFill>
        <p:spPr>
          <a:xfrm>
            <a:off x="4101522" y="1784393"/>
            <a:ext cx="4258707" cy="715749"/>
          </a:xfrm>
          <a:prstGeom prst="rect">
            <a:avLst/>
          </a:prstGeom>
        </p:spPr>
      </p:pic>
    </p:spTree>
    <p:extLst>
      <p:ext uri="{BB962C8B-B14F-4D97-AF65-F5344CB8AC3E}">
        <p14:creationId xmlns:p14="http://schemas.microsoft.com/office/powerpoint/2010/main" val="287029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AE251-6FD1-C40F-4A9D-84AC88D0DE58}"/>
              </a:ext>
            </a:extLst>
          </p:cNvPr>
          <p:cNvSpPr>
            <a:spLocks noGrp="1"/>
          </p:cNvSpPr>
          <p:nvPr>
            <p:ph type="title"/>
          </p:nvPr>
        </p:nvSpPr>
        <p:spPr/>
        <p:txBody>
          <a:bodyPr/>
          <a:lstStyle/>
          <a:p>
            <a:r>
              <a:rPr kumimoji="1" lang="ja-JP" altLang="en-US"/>
              <a:t>微分の定義と微分演算子の意味</a:t>
            </a:r>
          </a:p>
        </p:txBody>
      </p:sp>
      <p:pic>
        <p:nvPicPr>
          <p:cNvPr id="3" name="図 2">
            <a:extLst>
              <a:ext uri="{FF2B5EF4-FFF2-40B4-BE49-F238E27FC236}">
                <a16:creationId xmlns:a16="http://schemas.microsoft.com/office/drawing/2014/main" id="{9C68DDAD-3499-E628-5C93-D7A55A624EFE}"/>
              </a:ext>
            </a:extLst>
          </p:cNvPr>
          <p:cNvPicPr>
            <a:picLocks noChangeAspect="1"/>
          </p:cNvPicPr>
          <p:nvPr/>
        </p:nvPicPr>
        <p:blipFill>
          <a:blip r:embed="rId2"/>
          <a:stretch>
            <a:fillRect/>
          </a:stretch>
        </p:blipFill>
        <p:spPr>
          <a:xfrm>
            <a:off x="3162946" y="5357409"/>
            <a:ext cx="457200" cy="1003300"/>
          </a:xfrm>
          <a:prstGeom prst="rect">
            <a:avLst/>
          </a:prstGeom>
        </p:spPr>
      </p:pic>
      <p:pic>
        <p:nvPicPr>
          <p:cNvPr id="4" name="図 3">
            <a:extLst>
              <a:ext uri="{FF2B5EF4-FFF2-40B4-BE49-F238E27FC236}">
                <a16:creationId xmlns:a16="http://schemas.microsoft.com/office/drawing/2014/main" id="{9B737C53-6E2A-162D-A4F0-688DF520C031}"/>
              </a:ext>
            </a:extLst>
          </p:cNvPr>
          <p:cNvPicPr>
            <a:picLocks noChangeAspect="1"/>
          </p:cNvPicPr>
          <p:nvPr/>
        </p:nvPicPr>
        <p:blipFill>
          <a:blip r:embed="rId3"/>
          <a:stretch>
            <a:fillRect/>
          </a:stretch>
        </p:blipFill>
        <p:spPr>
          <a:xfrm>
            <a:off x="3162946" y="1500591"/>
            <a:ext cx="5575300" cy="1054100"/>
          </a:xfrm>
          <a:prstGeom prst="rect">
            <a:avLst/>
          </a:prstGeom>
        </p:spPr>
      </p:pic>
      <p:sp>
        <p:nvSpPr>
          <p:cNvPr id="5" name="テキスト ボックス 4">
            <a:extLst>
              <a:ext uri="{FF2B5EF4-FFF2-40B4-BE49-F238E27FC236}">
                <a16:creationId xmlns:a16="http://schemas.microsoft.com/office/drawing/2014/main" id="{E0528EB0-082E-809B-3562-B9BB2DF8FB57}"/>
              </a:ext>
            </a:extLst>
          </p:cNvPr>
          <p:cNvSpPr txBox="1"/>
          <p:nvPr/>
        </p:nvSpPr>
        <p:spPr>
          <a:xfrm>
            <a:off x="302109" y="2912282"/>
            <a:ext cx="11587782" cy="1200329"/>
          </a:xfrm>
          <a:prstGeom prst="rect">
            <a:avLst/>
          </a:prstGeom>
          <a:noFill/>
        </p:spPr>
        <p:txBody>
          <a:bodyPr wrap="square" rtlCol="0">
            <a:spAutoFit/>
          </a:bodyPr>
          <a:lstStyle/>
          <a:p>
            <a:pPr marL="457200" indent="-457200">
              <a:buFont typeface="+mj-lt"/>
              <a:buAutoNum type="arabicPeriod"/>
            </a:pPr>
            <a:r>
              <a:rPr lang="ja-JP" altLang="en-US" sz="2400"/>
              <a:t>関数</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r>
              <a:rPr lang="ja-JP" altLang="en-US" sz="2400"/>
              <a:t>の独立変数を</a:t>
            </a:r>
            <a:r>
              <a:rPr lang="en-US" altLang="ja-JP" sz="2400" dirty="0"/>
              <a:t> </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r>
              <a:rPr lang="ja-JP" altLang="en-US" sz="2400"/>
              <a:t>だけずらした関数</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t</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a:t>
            </a:r>
            <a:r>
              <a:rPr lang="ja-JP" altLang="en-US" sz="2400"/>
              <a:t>を考える</a:t>
            </a:r>
            <a:endParaRPr lang="en-US" altLang="ja-JP" sz="2400" dirty="0"/>
          </a:p>
          <a:p>
            <a:pPr marL="457200" indent="-457200">
              <a:buFont typeface="+mj-lt"/>
              <a:buAutoNum type="arabicPeriod"/>
            </a:pPr>
            <a:r>
              <a:rPr lang="ja-JP" altLang="en-US" sz="2400"/>
              <a:t>関数同士の差をとる。すなわち</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t</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ja-JP" altLang="en-US" sz="2400"/>
              <a:t>「</a:t>
            </a:r>
            <a:r>
              <a:rPr lang="en-US" altLang="ja-JP" sz="2400" dirty="0"/>
              <a:t>2</a:t>
            </a:r>
            <a:r>
              <a:rPr lang="ja-JP" altLang="en-US" sz="2400"/>
              <a:t>」で求めた差を</a:t>
            </a:r>
            <a:r>
              <a:rPr lang="en-US" altLang="ja-JP" sz="2400" dirty="0"/>
              <a:t> </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i="1" dirty="0">
                <a:latin typeface="Times New Roman" panose="02020603050405020304" pitchFamily="18" charset="0"/>
                <a:cs typeface="Times New Roman" panose="02020603050405020304" pitchFamily="18" charset="0"/>
              </a:rPr>
              <a:t> </a:t>
            </a:r>
            <a:r>
              <a:rPr lang="ja-JP" altLang="en-US" sz="2400"/>
              <a:t>で割る</a:t>
            </a:r>
            <a:endParaRPr lang="en-US" altLang="ja-JP" sz="2400" dirty="0"/>
          </a:p>
        </p:txBody>
      </p:sp>
      <p:sp>
        <p:nvSpPr>
          <p:cNvPr id="8" name="テキスト ボックス 31">
            <a:extLst>
              <a:ext uri="{FF2B5EF4-FFF2-40B4-BE49-F238E27FC236}">
                <a16:creationId xmlns:a16="http://schemas.microsoft.com/office/drawing/2014/main" id="{877273C4-A6EE-3635-3CE2-EE93FD45924A}"/>
              </a:ext>
            </a:extLst>
          </p:cNvPr>
          <p:cNvSpPr txBox="1">
            <a:spLocks noChangeArrowheads="1"/>
          </p:cNvSpPr>
          <p:nvPr/>
        </p:nvSpPr>
        <p:spPr bwMode="auto">
          <a:xfrm>
            <a:off x="131804" y="1188751"/>
            <a:ext cx="1723549"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微分の定義</a:t>
            </a:r>
          </a:p>
        </p:txBody>
      </p:sp>
      <p:sp>
        <p:nvSpPr>
          <p:cNvPr id="9" name="テキスト ボックス 31">
            <a:extLst>
              <a:ext uri="{FF2B5EF4-FFF2-40B4-BE49-F238E27FC236}">
                <a16:creationId xmlns:a16="http://schemas.microsoft.com/office/drawing/2014/main" id="{81ABC074-B2A6-72EF-3D5B-C72E5E920E93}"/>
              </a:ext>
            </a:extLst>
          </p:cNvPr>
          <p:cNvSpPr txBox="1">
            <a:spLocks noChangeArrowheads="1"/>
          </p:cNvSpPr>
          <p:nvPr/>
        </p:nvSpPr>
        <p:spPr bwMode="auto">
          <a:xfrm>
            <a:off x="131804" y="4470202"/>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微分演算子の意味</a:t>
            </a:r>
          </a:p>
        </p:txBody>
      </p:sp>
      <p:sp>
        <p:nvSpPr>
          <p:cNvPr id="10" name="テキスト ボックス 9">
            <a:extLst>
              <a:ext uri="{FF2B5EF4-FFF2-40B4-BE49-F238E27FC236}">
                <a16:creationId xmlns:a16="http://schemas.microsoft.com/office/drawing/2014/main" id="{2F42EC6E-D34B-9F42-DBD8-21545A09D79C}"/>
              </a:ext>
            </a:extLst>
          </p:cNvPr>
          <p:cNvSpPr txBox="1"/>
          <p:nvPr/>
        </p:nvSpPr>
        <p:spPr>
          <a:xfrm>
            <a:off x="5950596" y="5156363"/>
            <a:ext cx="5765319" cy="707886"/>
          </a:xfrm>
          <a:prstGeom prst="rect">
            <a:avLst/>
          </a:prstGeom>
          <a:noFill/>
          <a:ln>
            <a:solidFill>
              <a:schemeClr val="tx1">
                <a:lumMod val="50000"/>
                <a:lumOff val="50000"/>
              </a:schemeClr>
            </a:solidFill>
          </a:ln>
        </p:spPr>
        <p:txBody>
          <a:bodyPr wrap="square" rtlCol="0">
            <a:spAutoFit/>
          </a:bodyPr>
          <a:lstStyle/>
          <a:p>
            <a:r>
              <a:rPr lang="ja-JP" altLang="en-US" sz="2000"/>
              <a:t>独立変数を</a:t>
            </a:r>
            <a:r>
              <a:rPr lang="en-US" altLang="ja-JP" sz="2000" dirty="0"/>
              <a:t> </a:t>
            </a:r>
            <a:r>
              <a:rPr lang="en-US" altLang="ja-JP" sz="2000" dirty="0" err="1">
                <a:latin typeface="Times New Roman" panose="02020603050405020304" pitchFamily="18" charset="0"/>
                <a:cs typeface="Times New Roman" panose="02020603050405020304" pitchFamily="18" charset="0"/>
              </a:rPr>
              <a:t>Δ</a:t>
            </a:r>
            <a:r>
              <a:rPr lang="en-US" altLang="ja-JP" sz="2000" i="1" dirty="0" err="1">
                <a:latin typeface="Times New Roman" panose="02020603050405020304" pitchFamily="18" charset="0"/>
                <a:cs typeface="Times New Roman" panose="02020603050405020304" pitchFamily="18" charset="0"/>
              </a:rPr>
              <a:t>t</a:t>
            </a:r>
            <a:r>
              <a:rPr lang="en-US" altLang="ja-JP" sz="2000" dirty="0">
                <a:latin typeface="Times New Roman" panose="02020603050405020304" pitchFamily="18" charset="0"/>
                <a:cs typeface="Times New Roman" panose="02020603050405020304" pitchFamily="18" charset="0"/>
              </a:rPr>
              <a:t> </a:t>
            </a:r>
            <a:r>
              <a:rPr lang="ja-JP" altLang="en-US" sz="2000"/>
              <a:t>だけ「ずらして引く」という意味。</a:t>
            </a:r>
            <a:endParaRPr lang="en-US" altLang="ja-JP" sz="2000" dirty="0"/>
          </a:p>
          <a:p>
            <a:r>
              <a:rPr kumimoji="1" lang="ja-JP" altLang="en-US" sz="2000"/>
              <a:t>上の式では</a:t>
            </a:r>
            <a:r>
              <a:rPr kumimoji="1" lang="en-US" altLang="ja-JP" sz="2000" dirty="0"/>
              <a:t> </a:t>
            </a:r>
            <a:r>
              <a:rPr kumimoji="1"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a:latin typeface="Times New Roman" panose="02020603050405020304" pitchFamily="18" charset="0"/>
                <a:cs typeface="Times New Roman" panose="02020603050405020304" pitchFamily="18" charset="0"/>
              </a:rPr>
              <a:t>t</a:t>
            </a:r>
            <a:r>
              <a:rPr kumimoji="1" lang="en-US" altLang="ja-JP" sz="2000" dirty="0"/>
              <a:t>) </a:t>
            </a:r>
            <a:r>
              <a:rPr kumimoji="1" lang="ja-JP" altLang="en-US" sz="2000"/>
              <a:t>に作用して</a:t>
            </a:r>
            <a:r>
              <a:rPr kumimoji="1" lang="en-US" altLang="ja-JP" sz="2000" dirty="0"/>
              <a:t> </a:t>
            </a:r>
            <a:r>
              <a:rPr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err="1">
                <a:latin typeface="Times New Roman" panose="02020603050405020304" pitchFamily="18" charset="0"/>
                <a:cs typeface="Times New Roman" panose="02020603050405020304" pitchFamily="18" charset="0"/>
              </a:rPr>
              <a:t>t</a:t>
            </a:r>
            <a:r>
              <a:rPr kumimoji="1" lang="en-US" altLang="ja-JP" sz="2000" dirty="0" err="1"/>
              <a:t>+Δ</a:t>
            </a:r>
            <a:r>
              <a:rPr lang="en-US" altLang="ja-JP" sz="2000" i="1" dirty="0" err="1">
                <a:latin typeface="Times New Roman" panose="02020603050405020304" pitchFamily="18" charset="0"/>
                <a:cs typeface="Times New Roman" panose="02020603050405020304" pitchFamily="18" charset="0"/>
              </a:rPr>
              <a:t>t</a:t>
            </a:r>
            <a:r>
              <a:rPr kumimoji="1" lang="en-US" altLang="ja-JP" sz="2000" dirty="0"/>
              <a:t>) – </a:t>
            </a:r>
            <a:r>
              <a:rPr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a:latin typeface="Times New Roman" panose="02020603050405020304" pitchFamily="18" charset="0"/>
                <a:cs typeface="Times New Roman" panose="02020603050405020304" pitchFamily="18" charset="0"/>
              </a:rPr>
              <a:t>t</a:t>
            </a:r>
            <a:r>
              <a:rPr kumimoji="1" lang="en-US" altLang="ja-JP" sz="2000" dirty="0"/>
              <a:t>) </a:t>
            </a:r>
            <a:r>
              <a:rPr kumimoji="1" lang="ja-JP" altLang="en-US" sz="2000"/>
              <a:t>を求める。</a:t>
            </a:r>
          </a:p>
        </p:txBody>
      </p:sp>
      <p:sp>
        <p:nvSpPr>
          <p:cNvPr id="11" name="角丸四角形 10">
            <a:extLst>
              <a:ext uri="{FF2B5EF4-FFF2-40B4-BE49-F238E27FC236}">
                <a16:creationId xmlns:a16="http://schemas.microsoft.com/office/drawing/2014/main" id="{124218BE-3370-2B0C-489A-89F7320F0713}"/>
              </a:ext>
            </a:extLst>
          </p:cNvPr>
          <p:cNvSpPr/>
          <p:nvPr/>
        </p:nvSpPr>
        <p:spPr>
          <a:xfrm>
            <a:off x="3148807" y="5192486"/>
            <a:ext cx="471340" cy="62369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F65162D-DD07-AB9F-68C4-518130765CCD}"/>
              </a:ext>
            </a:extLst>
          </p:cNvPr>
          <p:cNvCxnSpPr>
            <a:cxnSpLocks/>
            <a:stCxn id="11" idx="3"/>
            <a:endCxn id="10" idx="1"/>
          </p:cNvCxnSpPr>
          <p:nvPr/>
        </p:nvCxnSpPr>
        <p:spPr>
          <a:xfrm>
            <a:off x="3620147" y="5504333"/>
            <a:ext cx="2330449" cy="5973"/>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AB51E82-DF7C-DFD0-FA07-6B931DAE91C3}"/>
              </a:ext>
            </a:extLst>
          </p:cNvPr>
          <p:cNvSpPr txBox="1"/>
          <p:nvPr/>
        </p:nvSpPr>
        <p:spPr>
          <a:xfrm>
            <a:off x="5950596" y="6053313"/>
            <a:ext cx="2603763" cy="400110"/>
          </a:xfrm>
          <a:prstGeom prst="rect">
            <a:avLst/>
          </a:prstGeom>
          <a:noFill/>
          <a:ln>
            <a:solidFill>
              <a:schemeClr val="tx1">
                <a:lumMod val="50000"/>
                <a:lumOff val="50000"/>
              </a:schemeClr>
            </a:solidFill>
          </a:ln>
        </p:spPr>
        <p:txBody>
          <a:bodyPr wrap="square" rtlCol="0">
            <a:spAutoFit/>
          </a:bodyPr>
          <a:lstStyle/>
          <a:p>
            <a:r>
              <a:rPr lang="en-US" altLang="ja-JP" sz="2000" dirty="0" err="1">
                <a:latin typeface="Times New Roman" panose="02020603050405020304" pitchFamily="18" charset="0"/>
                <a:cs typeface="Times New Roman" panose="02020603050405020304" pitchFamily="18" charset="0"/>
              </a:rPr>
              <a:t>Δ</a:t>
            </a:r>
            <a:r>
              <a:rPr lang="en-US" altLang="ja-JP" sz="2000" i="1" dirty="0" err="1">
                <a:latin typeface="Times New Roman" panose="02020603050405020304" pitchFamily="18" charset="0"/>
                <a:cs typeface="Times New Roman" panose="02020603050405020304" pitchFamily="18" charset="0"/>
              </a:rPr>
              <a:t>t</a:t>
            </a:r>
            <a:r>
              <a:rPr lang="en-US" altLang="ja-JP" sz="2000" dirty="0">
                <a:latin typeface="Times New Roman" panose="02020603050405020304" pitchFamily="18" charset="0"/>
                <a:cs typeface="Times New Roman" panose="02020603050405020304" pitchFamily="18" charset="0"/>
              </a:rPr>
              <a:t> </a:t>
            </a:r>
            <a:r>
              <a:rPr lang="ja-JP" altLang="en-US" sz="2000"/>
              <a:t>で割るという意味</a:t>
            </a:r>
            <a:endParaRPr kumimoji="1" lang="ja-JP" altLang="en-US" sz="2000"/>
          </a:p>
        </p:txBody>
      </p:sp>
      <p:sp>
        <p:nvSpPr>
          <p:cNvPr id="14" name="角丸四角形 13">
            <a:extLst>
              <a:ext uri="{FF2B5EF4-FFF2-40B4-BE49-F238E27FC236}">
                <a16:creationId xmlns:a16="http://schemas.microsoft.com/office/drawing/2014/main" id="{FFBF334B-4043-39AB-AF44-9B3633FA6122}"/>
              </a:ext>
            </a:extLst>
          </p:cNvPr>
          <p:cNvSpPr/>
          <p:nvPr/>
        </p:nvSpPr>
        <p:spPr>
          <a:xfrm>
            <a:off x="3007662" y="5981103"/>
            <a:ext cx="709556" cy="544530"/>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FF630FAE-F572-944F-E066-E611FDD99F9C}"/>
              </a:ext>
            </a:extLst>
          </p:cNvPr>
          <p:cNvCxnSpPr>
            <a:cxnSpLocks/>
            <a:stCxn id="14" idx="3"/>
            <a:endCxn id="13" idx="1"/>
          </p:cNvCxnSpPr>
          <p:nvPr/>
        </p:nvCxnSpPr>
        <p:spPr>
          <a:xfrm>
            <a:off x="3717218" y="6253368"/>
            <a:ext cx="2233378" cy="0"/>
          </a:xfrm>
          <a:prstGeom prst="straightConnector1">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1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D620C-49EF-9CAE-4955-FF7598CAACA4}"/>
              </a:ext>
            </a:extLst>
          </p:cNvPr>
          <p:cNvSpPr>
            <a:spLocks noGrp="1"/>
          </p:cNvSpPr>
          <p:nvPr>
            <p:ph type="title"/>
          </p:nvPr>
        </p:nvSpPr>
        <p:spPr/>
        <p:txBody>
          <a:bodyPr/>
          <a:lstStyle/>
          <a:p>
            <a:r>
              <a:rPr lang="ja-JP" altLang="en-US"/>
              <a:t>未知関数を求める：微分の定義に忠実な方法</a:t>
            </a:r>
            <a:endParaRPr kumimoji="1" lang="ja-JP" altLang="en-US"/>
          </a:p>
        </p:txBody>
      </p:sp>
      <p:pic>
        <p:nvPicPr>
          <p:cNvPr id="3" name="図 2">
            <a:extLst>
              <a:ext uri="{FF2B5EF4-FFF2-40B4-BE49-F238E27FC236}">
                <a16:creationId xmlns:a16="http://schemas.microsoft.com/office/drawing/2014/main" id="{CC13ED33-7BAA-2C9B-3C38-AF3D2E747534}"/>
              </a:ext>
            </a:extLst>
          </p:cNvPr>
          <p:cNvPicPr>
            <a:picLocks noChangeAspect="1"/>
          </p:cNvPicPr>
          <p:nvPr/>
        </p:nvPicPr>
        <p:blipFill>
          <a:blip r:embed="rId2"/>
          <a:stretch>
            <a:fillRect/>
          </a:stretch>
        </p:blipFill>
        <p:spPr>
          <a:xfrm>
            <a:off x="2135632" y="1197726"/>
            <a:ext cx="1044966" cy="737074"/>
          </a:xfrm>
          <a:prstGeom prst="rect">
            <a:avLst/>
          </a:prstGeom>
        </p:spPr>
      </p:pic>
      <p:sp>
        <p:nvSpPr>
          <p:cNvPr id="4" name="テキスト ボックス 3">
            <a:extLst>
              <a:ext uri="{FF2B5EF4-FFF2-40B4-BE49-F238E27FC236}">
                <a16:creationId xmlns:a16="http://schemas.microsoft.com/office/drawing/2014/main" id="{B9A9CF77-1488-FE76-FD79-04A8BDE0A456}"/>
              </a:ext>
            </a:extLst>
          </p:cNvPr>
          <p:cNvSpPr txBox="1"/>
          <p:nvPr/>
        </p:nvSpPr>
        <p:spPr>
          <a:xfrm>
            <a:off x="3346180" y="1391866"/>
            <a:ext cx="5419656" cy="461665"/>
          </a:xfrm>
          <a:prstGeom prst="rect">
            <a:avLst/>
          </a:prstGeom>
          <a:noFill/>
        </p:spPr>
        <p:txBody>
          <a:bodyPr wrap="square" rtlCol="0">
            <a:spAutoFit/>
          </a:bodyPr>
          <a:lstStyle/>
          <a:p>
            <a:r>
              <a:rPr kumimoji="1" lang="ja-JP" altLang="en-US" sz="2400"/>
              <a:t>を微分の定義にしたがって解く。</a:t>
            </a:r>
            <a:endParaRPr kumimoji="1" lang="en-US" altLang="ja-JP" sz="2400" dirty="0">
              <a:solidFill>
                <a:srgbClr val="C00000"/>
              </a:solidFill>
            </a:endParaRPr>
          </a:p>
        </p:txBody>
      </p:sp>
      <p:pic>
        <p:nvPicPr>
          <p:cNvPr id="6" name="図 5">
            <a:extLst>
              <a:ext uri="{FF2B5EF4-FFF2-40B4-BE49-F238E27FC236}">
                <a16:creationId xmlns:a16="http://schemas.microsoft.com/office/drawing/2014/main" id="{7B8BEA00-E2DF-1902-61F9-0C7F5BE11D68}"/>
              </a:ext>
            </a:extLst>
          </p:cNvPr>
          <p:cNvPicPr>
            <a:picLocks noChangeAspect="1"/>
          </p:cNvPicPr>
          <p:nvPr/>
        </p:nvPicPr>
        <p:blipFill>
          <a:blip r:embed="rId3"/>
          <a:stretch>
            <a:fillRect/>
          </a:stretch>
        </p:blipFill>
        <p:spPr>
          <a:xfrm>
            <a:off x="5522562" y="2102555"/>
            <a:ext cx="1465684" cy="406609"/>
          </a:xfrm>
          <a:prstGeom prst="rect">
            <a:avLst/>
          </a:prstGeom>
        </p:spPr>
      </p:pic>
      <p:pic>
        <p:nvPicPr>
          <p:cNvPr id="7" name="図 6">
            <a:extLst>
              <a:ext uri="{FF2B5EF4-FFF2-40B4-BE49-F238E27FC236}">
                <a16:creationId xmlns:a16="http://schemas.microsoft.com/office/drawing/2014/main" id="{AAF5329C-B024-382F-B771-0B9AAADBDC0A}"/>
              </a:ext>
            </a:extLst>
          </p:cNvPr>
          <p:cNvPicPr>
            <a:picLocks noChangeAspect="1"/>
          </p:cNvPicPr>
          <p:nvPr/>
        </p:nvPicPr>
        <p:blipFill>
          <a:blip r:embed="rId4"/>
          <a:stretch>
            <a:fillRect/>
          </a:stretch>
        </p:blipFill>
        <p:spPr>
          <a:xfrm>
            <a:off x="8734839" y="2023964"/>
            <a:ext cx="2242366" cy="701958"/>
          </a:xfrm>
          <a:prstGeom prst="rect">
            <a:avLst/>
          </a:prstGeom>
        </p:spPr>
      </p:pic>
      <p:sp>
        <p:nvSpPr>
          <p:cNvPr id="8" name="テキスト ボックス 7">
            <a:extLst>
              <a:ext uri="{FF2B5EF4-FFF2-40B4-BE49-F238E27FC236}">
                <a16:creationId xmlns:a16="http://schemas.microsoft.com/office/drawing/2014/main" id="{4D0AC895-C5FA-56F9-7FC5-56841921D78D}"/>
              </a:ext>
            </a:extLst>
          </p:cNvPr>
          <p:cNvSpPr txBox="1"/>
          <p:nvPr/>
        </p:nvSpPr>
        <p:spPr>
          <a:xfrm>
            <a:off x="600812" y="2149049"/>
            <a:ext cx="2216473" cy="461665"/>
          </a:xfrm>
          <a:prstGeom prst="rect">
            <a:avLst/>
          </a:prstGeom>
          <a:noFill/>
        </p:spPr>
        <p:txBody>
          <a:bodyPr wrap="square" rtlCol="0">
            <a:spAutoFit/>
          </a:bodyPr>
          <a:lstStyle/>
          <a:p>
            <a:r>
              <a:rPr kumimoji="1" lang="en-US" altLang="ja-JP" sz="2400" dirty="0"/>
              <a:t>1. </a:t>
            </a:r>
            <a:r>
              <a:rPr kumimoji="1" lang="ja-JP" altLang="en-US" sz="2400"/>
              <a:t>差分にする。</a:t>
            </a:r>
            <a:endParaRPr kumimoji="1" lang="en-US" altLang="ja-JP" sz="2400" dirty="0">
              <a:solidFill>
                <a:srgbClr val="C00000"/>
              </a:solidFill>
            </a:endParaRPr>
          </a:p>
        </p:txBody>
      </p:sp>
      <p:sp>
        <p:nvSpPr>
          <p:cNvPr id="9" name="テキスト ボックス 8">
            <a:extLst>
              <a:ext uri="{FF2B5EF4-FFF2-40B4-BE49-F238E27FC236}">
                <a16:creationId xmlns:a16="http://schemas.microsoft.com/office/drawing/2014/main" id="{A4574C42-9AAF-0AB6-4430-5DC576C09486}"/>
              </a:ext>
            </a:extLst>
          </p:cNvPr>
          <p:cNvSpPr txBox="1"/>
          <p:nvPr/>
        </p:nvSpPr>
        <p:spPr>
          <a:xfrm>
            <a:off x="7221027" y="2116531"/>
            <a:ext cx="1823139" cy="461665"/>
          </a:xfrm>
          <a:prstGeom prst="rect">
            <a:avLst/>
          </a:prstGeom>
          <a:noFill/>
        </p:spPr>
        <p:txBody>
          <a:bodyPr wrap="square" rtlCol="0">
            <a:spAutoFit/>
          </a:bodyPr>
          <a:lstStyle/>
          <a:p>
            <a:r>
              <a:rPr lang="ja-JP" altLang="en-US" sz="2400"/>
              <a:t>とおくと</a:t>
            </a:r>
            <a:endParaRPr kumimoji="1" lang="en-US" altLang="ja-JP" sz="2400" dirty="0"/>
          </a:p>
        </p:txBody>
      </p:sp>
      <p:pic>
        <p:nvPicPr>
          <p:cNvPr id="11" name="図 10">
            <a:extLst>
              <a:ext uri="{FF2B5EF4-FFF2-40B4-BE49-F238E27FC236}">
                <a16:creationId xmlns:a16="http://schemas.microsoft.com/office/drawing/2014/main" id="{C4B91F0D-4AA5-1BD5-75E0-6F713AC08DD5}"/>
              </a:ext>
            </a:extLst>
          </p:cNvPr>
          <p:cNvPicPr>
            <a:picLocks noChangeAspect="1"/>
          </p:cNvPicPr>
          <p:nvPr/>
        </p:nvPicPr>
        <p:blipFill>
          <a:blip r:embed="rId5"/>
          <a:stretch>
            <a:fillRect/>
          </a:stretch>
        </p:blipFill>
        <p:spPr>
          <a:xfrm>
            <a:off x="5801047" y="3555313"/>
            <a:ext cx="2563462" cy="374228"/>
          </a:xfrm>
          <a:prstGeom prst="rect">
            <a:avLst/>
          </a:prstGeom>
        </p:spPr>
      </p:pic>
      <p:sp>
        <p:nvSpPr>
          <p:cNvPr id="12" name="テキスト ボックス 11">
            <a:extLst>
              <a:ext uri="{FF2B5EF4-FFF2-40B4-BE49-F238E27FC236}">
                <a16:creationId xmlns:a16="http://schemas.microsoft.com/office/drawing/2014/main" id="{B5E24FD6-C0DF-C7D5-AF66-E1B7D77A2C74}"/>
              </a:ext>
            </a:extLst>
          </p:cNvPr>
          <p:cNvSpPr txBox="1"/>
          <p:nvPr/>
        </p:nvSpPr>
        <p:spPr>
          <a:xfrm>
            <a:off x="600812" y="2824963"/>
            <a:ext cx="4122765" cy="461665"/>
          </a:xfrm>
          <a:prstGeom prst="rect">
            <a:avLst/>
          </a:prstGeom>
          <a:noFill/>
        </p:spPr>
        <p:txBody>
          <a:bodyPr wrap="square" rtlCol="0">
            <a:spAutoFit/>
          </a:bodyPr>
          <a:lstStyle/>
          <a:p>
            <a:r>
              <a:rPr lang="en-US" altLang="ja-JP" sz="2400" dirty="0"/>
              <a:t>2</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baseline="-25000" dirty="0">
                <a:latin typeface="Times New Roman" panose="02020603050405020304" pitchFamily="18" charset="0"/>
                <a:cs typeface="Times New Roman" panose="02020603050405020304" pitchFamily="18" charset="0"/>
              </a:rPr>
              <a:t>j+1 </a:t>
            </a:r>
            <a:r>
              <a:rPr lang="ja-JP" altLang="en-US" sz="2400"/>
              <a:t>について解く</a:t>
            </a:r>
            <a:endParaRPr kumimoji="1" lang="en-US" altLang="ja-JP" sz="2400" dirty="0">
              <a:solidFill>
                <a:srgbClr val="C00000"/>
              </a:solidFill>
            </a:endParaRPr>
          </a:p>
        </p:txBody>
      </p:sp>
      <p:sp>
        <p:nvSpPr>
          <p:cNvPr id="13" name="テキスト ボックス 12">
            <a:extLst>
              <a:ext uri="{FF2B5EF4-FFF2-40B4-BE49-F238E27FC236}">
                <a16:creationId xmlns:a16="http://schemas.microsoft.com/office/drawing/2014/main" id="{98780E29-FE11-3776-6B44-B0F25407B581}"/>
              </a:ext>
            </a:extLst>
          </p:cNvPr>
          <p:cNvSpPr txBox="1"/>
          <p:nvPr/>
        </p:nvSpPr>
        <p:spPr>
          <a:xfrm>
            <a:off x="600812" y="3534620"/>
            <a:ext cx="7101846" cy="461665"/>
          </a:xfrm>
          <a:prstGeom prst="rect">
            <a:avLst/>
          </a:prstGeom>
          <a:noFill/>
        </p:spPr>
        <p:txBody>
          <a:bodyPr wrap="square" rtlCol="0">
            <a:spAutoFit/>
          </a:bodyPr>
          <a:lstStyle/>
          <a:p>
            <a:r>
              <a:rPr kumimoji="1" lang="en-US" altLang="ja-JP" sz="2400" dirty="0"/>
              <a:t>3. </a:t>
            </a:r>
            <a:r>
              <a:rPr lang="ja-JP" altLang="en-US" sz="2400"/>
              <a:t>初期条件から</a:t>
            </a:r>
            <a:r>
              <a:rPr lang="en-US" altLang="ja-JP" sz="2400" dirty="0"/>
              <a:t> </a:t>
            </a:r>
            <a:r>
              <a:rPr lang="en-US" altLang="ja-JP" sz="2400" i="1" dirty="0">
                <a:latin typeface="Times New Roman" panose="02020603050405020304" pitchFamily="18" charset="0"/>
                <a:cs typeface="Times New Roman" panose="02020603050405020304" pitchFamily="18" charset="0"/>
              </a:rPr>
              <a:t>n</a:t>
            </a:r>
            <a:r>
              <a:rPr lang="en-US" altLang="ja-JP" sz="2400" i="1" dirty="0"/>
              <a:t> </a:t>
            </a:r>
            <a:r>
              <a:rPr lang="ja-JP" altLang="en-US" sz="2400"/>
              <a:t>ステップ後の</a:t>
            </a:r>
            <a:r>
              <a:rPr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は</a:t>
            </a:r>
            <a:endParaRPr kumimoji="1" lang="en-US" altLang="ja-JP" sz="2400" dirty="0">
              <a:solidFill>
                <a:srgbClr val="C00000"/>
              </a:solidFill>
            </a:endParaRPr>
          </a:p>
        </p:txBody>
      </p:sp>
      <p:sp>
        <p:nvSpPr>
          <p:cNvPr id="14" name="テキスト ボックス 13">
            <a:extLst>
              <a:ext uri="{FF2B5EF4-FFF2-40B4-BE49-F238E27FC236}">
                <a16:creationId xmlns:a16="http://schemas.microsoft.com/office/drawing/2014/main" id="{E5D95100-CDA8-F91C-6A99-16EB98C5BCFB}"/>
              </a:ext>
            </a:extLst>
          </p:cNvPr>
          <p:cNvSpPr txBox="1"/>
          <p:nvPr/>
        </p:nvSpPr>
        <p:spPr>
          <a:xfrm>
            <a:off x="600812" y="4248402"/>
            <a:ext cx="4122765" cy="461665"/>
          </a:xfrm>
          <a:prstGeom prst="rect">
            <a:avLst/>
          </a:prstGeom>
          <a:noFill/>
        </p:spPr>
        <p:txBody>
          <a:bodyPr wrap="square" rtlCol="0">
            <a:spAutoFit/>
          </a:bodyPr>
          <a:lstStyle/>
          <a:p>
            <a:r>
              <a:rPr lang="en-US" altLang="ja-JP" sz="2400" dirty="0"/>
              <a:t>4</a:t>
            </a:r>
            <a:r>
              <a:rPr kumimoji="1" lang="en-US" altLang="ja-JP" sz="2400" dirty="0"/>
              <a:t>. </a:t>
            </a:r>
            <a:r>
              <a:rPr kumimoji="1" lang="ja-JP" altLang="en-US" sz="2400"/>
              <a:t>「</a:t>
            </a:r>
            <a:r>
              <a:rPr kumimoji="1" lang="en-US" altLang="ja-JP" sz="2400" dirty="0"/>
              <a:t>3</a:t>
            </a:r>
            <a:r>
              <a:rPr kumimoji="1" lang="ja-JP" altLang="en-US" sz="2400"/>
              <a:t>」を</a:t>
            </a:r>
            <a:r>
              <a:rPr lang="ja-JP" altLang="en-US" sz="2400"/>
              <a:t>連続近似する。</a:t>
            </a:r>
            <a:endParaRPr kumimoji="1" lang="en-US" altLang="ja-JP" sz="2400" dirty="0">
              <a:solidFill>
                <a:srgbClr val="C00000"/>
              </a:solidFill>
            </a:endParaRPr>
          </a:p>
        </p:txBody>
      </p:sp>
      <p:pic>
        <p:nvPicPr>
          <p:cNvPr id="15" name="図 14">
            <a:extLst>
              <a:ext uri="{FF2B5EF4-FFF2-40B4-BE49-F238E27FC236}">
                <a16:creationId xmlns:a16="http://schemas.microsoft.com/office/drawing/2014/main" id="{4475FFA4-07AC-A126-8E78-8F0171DF8E31}"/>
              </a:ext>
            </a:extLst>
          </p:cNvPr>
          <p:cNvPicPr>
            <a:picLocks noChangeAspect="1"/>
          </p:cNvPicPr>
          <p:nvPr/>
        </p:nvPicPr>
        <p:blipFill>
          <a:blip r:embed="rId6"/>
          <a:stretch>
            <a:fillRect/>
          </a:stretch>
        </p:blipFill>
        <p:spPr>
          <a:xfrm>
            <a:off x="4489835" y="4334316"/>
            <a:ext cx="1043884" cy="321195"/>
          </a:xfrm>
          <a:prstGeom prst="rect">
            <a:avLst/>
          </a:prstGeom>
        </p:spPr>
      </p:pic>
      <p:pic>
        <p:nvPicPr>
          <p:cNvPr id="16" name="図 15">
            <a:extLst>
              <a:ext uri="{FF2B5EF4-FFF2-40B4-BE49-F238E27FC236}">
                <a16:creationId xmlns:a16="http://schemas.microsoft.com/office/drawing/2014/main" id="{FBB0AAD5-5D49-7499-BF6A-6DCE17FAA88E}"/>
              </a:ext>
            </a:extLst>
          </p:cNvPr>
          <p:cNvPicPr>
            <a:picLocks noChangeAspect="1"/>
          </p:cNvPicPr>
          <p:nvPr/>
        </p:nvPicPr>
        <p:blipFill>
          <a:blip r:embed="rId7"/>
          <a:stretch>
            <a:fillRect/>
          </a:stretch>
        </p:blipFill>
        <p:spPr>
          <a:xfrm>
            <a:off x="6228749" y="4244637"/>
            <a:ext cx="2208212" cy="401493"/>
          </a:xfrm>
          <a:prstGeom prst="rect">
            <a:avLst/>
          </a:prstGeom>
        </p:spPr>
      </p:pic>
      <p:pic>
        <p:nvPicPr>
          <p:cNvPr id="17" name="図 16">
            <a:extLst>
              <a:ext uri="{FF2B5EF4-FFF2-40B4-BE49-F238E27FC236}">
                <a16:creationId xmlns:a16="http://schemas.microsoft.com/office/drawing/2014/main" id="{871828FF-B843-7BB0-8032-D993608B694C}"/>
              </a:ext>
            </a:extLst>
          </p:cNvPr>
          <p:cNvPicPr>
            <a:picLocks noChangeAspect="1"/>
          </p:cNvPicPr>
          <p:nvPr/>
        </p:nvPicPr>
        <p:blipFill>
          <a:blip r:embed="rId8"/>
          <a:stretch>
            <a:fillRect/>
          </a:stretch>
        </p:blipFill>
        <p:spPr>
          <a:xfrm>
            <a:off x="8989814" y="4107507"/>
            <a:ext cx="1828785" cy="701958"/>
          </a:xfrm>
          <a:prstGeom prst="rect">
            <a:avLst/>
          </a:prstGeom>
        </p:spPr>
      </p:pic>
      <p:pic>
        <p:nvPicPr>
          <p:cNvPr id="21" name="図 20">
            <a:extLst>
              <a:ext uri="{FF2B5EF4-FFF2-40B4-BE49-F238E27FC236}">
                <a16:creationId xmlns:a16="http://schemas.microsoft.com/office/drawing/2014/main" id="{D24C65E9-9D6B-D1A9-8A05-6EE5B5912BD3}"/>
              </a:ext>
            </a:extLst>
          </p:cNvPr>
          <p:cNvPicPr>
            <a:picLocks noChangeAspect="1"/>
          </p:cNvPicPr>
          <p:nvPr/>
        </p:nvPicPr>
        <p:blipFill>
          <a:blip r:embed="rId9"/>
          <a:stretch>
            <a:fillRect/>
          </a:stretch>
        </p:blipFill>
        <p:spPr>
          <a:xfrm>
            <a:off x="2737828" y="4826802"/>
            <a:ext cx="5598731" cy="817206"/>
          </a:xfrm>
          <a:prstGeom prst="rect">
            <a:avLst/>
          </a:prstGeom>
        </p:spPr>
      </p:pic>
      <p:pic>
        <p:nvPicPr>
          <p:cNvPr id="22" name="図 21">
            <a:extLst>
              <a:ext uri="{FF2B5EF4-FFF2-40B4-BE49-F238E27FC236}">
                <a16:creationId xmlns:a16="http://schemas.microsoft.com/office/drawing/2014/main" id="{F630D695-0084-0A9B-CA7A-CE31914897F5}"/>
              </a:ext>
            </a:extLst>
          </p:cNvPr>
          <p:cNvPicPr>
            <a:picLocks noChangeAspect="1"/>
          </p:cNvPicPr>
          <p:nvPr/>
        </p:nvPicPr>
        <p:blipFill>
          <a:blip r:embed="rId10"/>
          <a:stretch>
            <a:fillRect/>
          </a:stretch>
        </p:blipFill>
        <p:spPr>
          <a:xfrm>
            <a:off x="3047892" y="2138037"/>
            <a:ext cx="2004677" cy="406609"/>
          </a:xfrm>
          <a:prstGeom prst="rect">
            <a:avLst/>
          </a:prstGeom>
        </p:spPr>
      </p:pic>
      <p:sp>
        <p:nvSpPr>
          <p:cNvPr id="23" name="テキスト ボックス 22">
            <a:extLst>
              <a:ext uri="{FF2B5EF4-FFF2-40B4-BE49-F238E27FC236}">
                <a16:creationId xmlns:a16="http://schemas.microsoft.com/office/drawing/2014/main" id="{47776A77-59DB-6DD0-BB63-D0EDA1538481}"/>
              </a:ext>
            </a:extLst>
          </p:cNvPr>
          <p:cNvSpPr txBox="1"/>
          <p:nvPr/>
        </p:nvSpPr>
        <p:spPr>
          <a:xfrm>
            <a:off x="251605" y="1391866"/>
            <a:ext cx="2216473" cy="461665"/>
          </a:xfrm>
          <a:prstGeom prst="rect">
            <a:avLst/>
          </a:prstGeom>
          <a:noFill/>
        </p:spPr>
        <p:txBody>
          <a:bodyPr wrap="square" rtlCol="0">
            <a:spAutoFit/>
          </a:bodyPr>
          <a:lstStyle/>
          <a:p>
            <a:r>
              <a:rPr kumimoji="1" lang="ja-JP" altLang="en-US" sz="2400"/>
              <a:t>微分方程式</a:t>
            </a:r>
            <a:endParaRPr kumimoji="1" lang="en-US" altLang="ja-JP" sz="2400" dirty="0"/>
          </a:p>
        </p:txBody>
      </p:sp>
      <p:sp>
        <p:nvSpPr>
          <p:cNvPr id="5" name="テキスト ボックス 4">
            <a:extLst>
              <a:ext uri="{FF2B5EF4-FFF2-40B4-BE49-F238E27FC236}">
                <a16:creationId xmlns:a16="http://schemas.microsoft.com/office/drawing/2014/main" id="{1A8DFE93-B060-5944-F4E2-FCD4E784FE8D}"/>
              </a:ext>
            </a:extLst>
          </p:cNvPr>
          <p:cNvSpPr txBox="1"/>
          <p:nvPr/>
        </p:nvSpPr>
        <p:spPr>
          <a:xfrm>
            <a:off x="546531" y="6251181"/>
            <a:ext cx="5718629" cy="400110"/>
          </a:xfrm>
          <a:prstGeom prst="rect">
            <a:avLst/>
          </a:prstGeom>
          <a:noFill/>
        </p:spPr>
        <p:txBody>
          <a:bodyPr wrap="square">
            <a:spAutoFit/>
          </a:bodyPr>
          <a:lstStyle/>
          <a:p>
            <a:r>
              <a:rPr lang="ja-JP" altLang="en-US" sz="2000"/>
              <a:t>グルコース濃度</a:t>
            </a:r>
            <a:r>
              <a:rPr lang="en-US" altLang="ja-JP" sz="2000" dirty="0"/>
              <a:t>[Glucose]</a:t>
            </a:r>
            <a:r>
              <a:rPr lang="ja-JP" altLang="en-US" sz="2000"/>
              <a:t>に関する常微分方程式</a:t>
            </a:r>
          </a:p>
        </p:txBody>
      </p:sp>
      <p:pic>
        <p:nvPicPr>
          <p:cNvPr id="19" name="図 18">
            <a:extLst>
              <a:ext uri="{FF2B5EF4-FFF2-40B4-BE49-F238E27FC236}">
                <a16:creationId xmlns:a16="http://schemas.microsoft.com/office/drawing/2014/main" id="{03BF1A3F-4911-65DB-B772-1D824DFB3AEA}"/>
              </a:ext>
            </a:extLst>
          </p:cNvPr>
          <p:cNvPicPr>
            <a:picLocks noChangeAspect="1"/>
          </p:cNvPicPr>
          <p:nvPr/>
        </p:nvPicPr>
        <p:blipFill>
          <a:blip r:embed="rId11"/>
          <a:stretch>
            <a:fillRect/>
          </a:stretch>
        </p:blipFill>
        <p:spPr>
          <a:xfrm>
            <a:off x="6168741" y="6111051"/>
            <a:ext cx="2805924" cy="577895"/>
          </a:xfrm>
          <a:prstGeom prst="rect">
            <a:avLst/>
          </a:prstGeom>
        </p:spPr>
      </p:pic>
      <p:cxnSp>
        <p:nvCxnSpPr>
          <p:cNvPr id="24" name="直線コネクタ 23">
            <a:extLst>
              <a:ext uri="{FF2B5EF4-FFF2-40B4-BE49-F238E27FC236}">
                <a16:creationId xmlns:a16="http://schemas.microsoft.com/office/drawing/2014/main" id="{A5C43068-89B9-421C-6C71-E675D74B8F19}"/>
              </a:ext>
            </a:extLst>
          </p:cNvPr>
          <p:cNvCxnSpPr>
            <a:cxnSpLocks/>
          </p:cNvCxnSpPr>
          <p:nvPr/>
        </p:nvCxnSpPr>
        <p:spPr>
          <a:xfrm>
            <a:off x="377371" y="5760121"/>
            <a:ext cx="11509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B407255-F9E1-C7C9-B4B2-381D53397A76}"/>
              </a:ext>
            </a:extLst>
          </p:cNvPr>
          <p:cNvSpPr txBox="1"/>
          <p:nvPr/>
        </p:nvSpPr>
        <p:spPr>
          <a:xfrm>
            <a:off x="9044166" y="6251181"/>
            <a:ext cx="2990248" cy="400110"/>
          </a:xfrm>
          <a:prstGeom prst="rect">
            <a:avLst/>
          </a:prstGeom>
          <a:noFill/>
        </p:spPr>
        <p:txBody>
          <a:bodyPr wrap="square">
            <a:spAutoFit/>
          </a:bodyPr>
          <a:lstStyle/>
          <a:p>
            <a:r>
              <a:rPr lang="ja-JP" altLang="en-US" sz="2000"/>
              <a:t>を上の方法で解きなさい</a:t>
            </a:r>
          </a:p>
        </p:txBody>
      </p:sp>
      <p:sp>
        <p:nvSpPr>
          <p:cNvPr id="28" name="テキスト ボックス 27">
            <a:extLst>
              <a:ext uri="{FF2B5EF4-FFF2-40B4-BE49-F238E27FC236}">
                <a16:creationId xmlns:a16="http://schemas.microsoft.com/office/drawing/2014/main" id="{E192582C-FD70-1965-EEC9-1E811557C87C}"/>
              </a:ext>
            </a:extLst>
          </p:cNvPr>
          <p:cNvSpPr txBox="1"/>
          <p:nvPr/>
        </p:nvSpPr>
        <p:spPr>
          <a:xfrm>
            <a:off x="262553" y="5846521"/>
            <a:ext cx="1058248" cy="461665"/>
          </a:xfrm>
          <a:prstGeom prst="rect">
            <a:avLst/>
          </a:prstGeom>
          <a:noFill/>
        </p:spPr>
        <p:txBody>
          <a:bodyPr wrap="square">
            <a:spAutoFit/>
          </a:bodyPr>
          <a:lstStyle/>
          <a:p>
            <a:r>
              <a:rPr lang="ja-JP" altLang="en-US" sz="2400" b="1">
                <a:latin typeface="Hiragino Kaku Gothic ProN W6" panose="020B0300000000000000" pitchFamily="34" charset="-128"/>
                <a:ea typeface="Hiragino Kaku Gothic ProN W6" panose="020B0300000000000000" pitchFamily="34" charset="-128"/>
              </a:rPr>
              <a:t>演習</a:t>
            </a:r>
            <a:r>
              <a:rPr lang="en-US" altLang="ja-JP" sz="2400" b="1" dirty="0">
                <a:latin typeface="Hiragino Kaku Gothic ProN W6" panose="020B0300000000000000" pitchFamily="34" charset="-128"/>
                <a:ea typeface="Hiragino Kaku Gothic ProN W6" panose="020B0300000000000000" pitchFamily="34" charset="-128"/>
              </a:rPr>
              <a:t>2</a:t>
            </a:r>
            <a:endParaRPr lang="ja-JP" altLang="en-US" sz="2400" b="1">
              <a:latin typeface="Hiragino Kaku Gothic ProN W6" panose="020B0300000000000000" pitchFamily="34" charset="-128"/>
              <a:ea typeface="Hiragino Kaku Gothic ProN W6" panose="020B0300000000000000" pitchFamily="34" charset="-128"/>
            </a:endParaRPr>
          </a:p>
        </p:txBody>
      </p:sp>
      <p:pic>
        <p:nvPicPr>
          <p:cNvPr id="10" name="図 9">
            <a:extLst>
              <a:ext uri="{FF2B5EF4-FFF2-40B4-BE49-F238E27FC236}">
                <a16:creationId xmlns:a16="http://schemas.microsoft.com/office/drawing/2014/main" id="{D285AE85-94A5-2DEF-B237-F08761036033}"/>
              </a:ext>
            </a:extLst>
          </p:cNvPr>
          <p:cNvPicPr>
            <a:picLocks noChangeAspect="1"/>
          </p:cNvPicPr>
          <p:nvPr/>
        </p:nvPicPr>
        <p:blipFill>
          <a:blip r:embed="rId12"/>
          <a:stretch>
            <a:fillRect/>
          </a:stretch>
        </p:blipFill>
        <p:spPr>
          <a:xfrm>
            <a:off x="3621978" y="2819664"/>
            <a:ext cx="4629887" cy="413040"/>
          </a:xfrm>
          <a:prstGeom prst="rect">
            <a:avLst/>
          </a:prstGeom>
        </p:spPr>
      </p:pic>
    </p:spTree>
    <p:extLst>
      <p:ext uri="{BB962C8B-B14F-4D97-AF65-F5344CB8AC3E}">
        <p14:creationId xmlns:p14="http://schemas.microsoft.com/office/powerpoint/2010/main" val="125540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par>
                                <p:cTn id="27" presetID="9"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500"/>
                                        <p:tgtEl>
                                          <p:spTgt spid="5"/>
                                        </p:tgtEl>
                                      </p:cBhvr>
                                    </p:animEffect>
                                  </p:childTnLst>
                                </p:cTn>
                              </p:par>
                              <p:par>
                                <p:cTn id="40" presetID="9"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D0743-B863-D41E-5824-A4FC8A634F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07BDD6-B69C-B4AE-AD91-D3F6440EBBCA}"/>
              </a:ext>
            </a:extLst>
          </p:cNvPr>
          <p:cNvSpPr>
            <a:spLocks noGrp="1"/>
          </p:cNvSpPr>
          <p:nvPr>
            <p:ph type="title"/>
          </p:nvPr>
        </p:nvSpPr>
        <p:spPr/>
        <p:txBody>
          <a:bodyPr/>
          <a:lstStyle/>
          <a:p>
            <a:r>
              <a:rPr kumimoji="1" lang="ja-JP" altLang="en-US" sz="3600"/>
              <a:t>未知関数を求める：変数分離の方法（変数分離法）</a:t>
            </a:r>
          </a:p>
        </p:txBody>
      </p:sp>
      <p:pic>
        <p:nvPicPr>
          <p:cNvPr id="3" name="図 2">
            <a:extLst>
              <a:ext uri="{FF2B5EF4-FFF2-40B4-BE49-F238E27FC236}">
                <a16:creationId xmlns:a16="http://schemas.microsoft.com/office/drawing/2014/main" id="{3E15BD12-1E7B-4691-5892-17A68BA9653F}"/>
              </a:ext>
            </a:extLst>
          </p:cNvPr>
          <p:cNvPicPr>
            <a:picLocks noChangeAspect="1"/>
          </p:cNvPicPr>
          <p:nvPr/>
        </p:nvPicPr>
        <p:blipFill>
          <a:blip r:embed="rId2"/>
          <a:stretch>
            <a:fillRect/>
          </a:stretch>
        </p:blipFill>
        <p:spPr>
          <a:xfrm>
            <a:off x="2161708" y="1202206"/>
            <a:ext cx="1039524" cy="733236"/>
          </a:xfrm>
          <a:prstGeom prst="rect">
            <a:avLst/>
          </a:prstGeom>
        </p:spPr>
      </p:pic>
      <p:sp>
        <p:nvSpPr>
          <p:cNvPr id="4" name="テキスト ボックス 3">
            <a:extLst>
              <a:ext uri="{FF2B5EF4-FFF2-40B4-BE49-F238E27FC236}">
                <a16:creationId xmlns:a16="http://schemas.microsoft.com/office/drawing/2014/main" id="{40642263-334C-7A81-2098-9EAF8C8C5E4F}"/>
              </a:ext>
            </a:extLst>
          </p:cNvPr>
          <p:cNvSpPr txBox="1"/>
          <p:nvPr/>
        </p:nvSpPr>
        <p:spPr>
          <a:xfrm>
            <a:off x="3435043" y="1337992"/>
            <a:ext cx="3089605" cy="461665"/>
          </a:xfrm>
          <a:prstGeom prst="rect">
            <a:avLst/>
          </a:prstGeom>
          <a:noFill/>
        </p:spPr>
        <p:txBody>
          <a:bodyPr wrap="square" rtlCol="0">
            <a:spAutoFit/>
          </a:bodyPr>
          <a:lstStyle/>
          <a:p>
            <a:r>
              <a:rPr kumimoji="1" lang="ja-JP" altLang="en-US" sz="2400"/>
              <a:t>を変数分離法で解く</a:t>
            </a:r>
            <a:endParaRPr kumimoji="1" lang="en-US" altLang="ja-JP" sz="2400" dirty="0">
              <a:solidFill>
                <a:srgbClr val="C00000"/>
              </a:solidFill>
            </a:endParaRPr>
          </a:p>
        </p:txBody>
      </p:sp>
      <p:sp>
        <p:nvSpPr>
          <p:cNvPr id="5" name="テキスト ボックス 4">
            <a:extLst>
              <a:ext uri="{FF2B5EF4-FFF2-40B4-BE49-F238E27FC236}">
                <a16:creationId xmlns:a16="http://schemas.microsoft.com/office/drawing/2014/main" id="{11CF4E9F-3E20-5079-E366-E5DFEE43320F}"/>
              </a:ext>
            </a:extLst>
          </p:cNvPr>
          <p:cNvSpPr txBox="1"/>
          <p:nvPr/>
        </p:nvSpPr>
        <p:spPr>
          <a:xfrm>
            <a:off x="251605" y="1337992"/>
            <a:ext cx="2135134" cy="461665"/>
          </a:xfrm>
          <a:prstGeom prst="rect">
            <a:avLst/>
          </a:prstGeom>
          <a:noFill/>
        </p:spPr>
        <p:txBody>
          <a:bodyPr wrap="square" rtlCol="0">
            <a:spAutoFit/>
          </a:bodyPr>
          <a:lstStyle/>
          <a:p>
            <a:r>
              <a:rPr kumimoji="1" lang="ja-JP" altLang="en-US" sz="2400"/>
              <a:t>微分方程式</a:t>
            </a:r>
            <a:endParaRPr kumimoji="1" lang="en-US" altLang="ja-JP" sz="2400" dirty="0"/>
          </a:p>
        </p:txBody>
      </p:sp>
      <p:pic>
        <p:nvPicPr>
          <p:cNvPr id="6" name="図 5">
            <a:extLst>
              <a:ext uri="{FF2B5EF4-FFF2-40B4-BE49-F238E27FC236}">
                <a16:creationId xmlns:a16="http://schemas.microsoft.com/office/drawing/2014/main" id="{EE2E29BF-8B93-7B00-A53E-D17284868D99}"/>
              </a:ext>
            </a:extLst>
          </p:cNvPr>
          <p:cNvPicPr>
            <a:picLocks noChangeAspect="1"/>
          </p:cNvPicPr>
          <p:nvPr/>
        </p:nvPicPr>
        <p:blipFill>
          <a:blip r:embed="rId3"/>
          <a:stretch>
            <a:fillRect/>
          </a:stretch>
        </p:blipFill>
        <p:spPr>
          <a:xfrm>
            <a:off x="3911718" y="1923361"/>
            <a:ext cx="1173965" cy="736942"/>
          </a:xfrm>
          <a:prstGeom prst="rect">
            <a:avLst/>
          </a:prstGeom>
        </p:spPr>
      </p:pic>
      <p:sp>
        <p:nvSpPr>
          <p:cNvPr id="9" name="テキスト ボックス 8">
            <a:extLst>
              <a:ext uri="{FF2B5EF4-FFF2-40B4-BE49-F238E27FC236}">
                <a16:creationId xmlns:a16="http://schemas.microsoft.com/office/drawing/2014/main" id="{5A44EAD6-2E64-2A11-7DD7-6606558C8759}"/>
              </a:ext>
            </a:extLst>
          </p:cNvPr>
          <p:cNvSpPr txBox="1"/>
          <p:nvPr/>
        </p:nvSpPr>
        <p:spPr>
          <a:xfrm>
            <a:off x="431918" y="2062688"/>
            <a:ext cx="3089605" cy="461665"/>
          </a:xfrm>
          <a:prstGeom prst="rect">
            <a:avLst/>
          </a:prstGeom>
          <a:noFill/>
        </p:spPr>
        <p:txBody>
          <a:bodyPr wrap="square" rtlCol="0">
            <a:spAutoFit/>
          </a:bodyPr>
          <a:lstStyle/>
          <a:p>
            <a:r>
              <a:rPr kumimoji="1" lang="en-US" altLang="ja-JP" sz="2400" dirty="0"/>
              <a:t>1. </a:t>
            </a:r>
            <a:r>
              <a:rPr lang="ja-JP" altLang="en-US" sz="2400"/>
              <a:t>両辺を</a:t>
            </a:r>
            <a:r>
              <a:rPr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で割る</a:t>
            </a:r>
            <a:endParaRPr kumimoji="1" lang="en-US" altLang="ja-JP" sz="2400" dirty="0">
              <a:solidFill>
                <a:srgbClr val="C00000"/>
              </a:solidFill>
            </a:endParaRPr>
          </a:p>
        </p:txBody>
      </p:sp>
      <p:sp>
        <p:nvSpPr>
          <p:cNvPr id="11" name="テキスト ボックス 10">
            <a:extLst>
              <a:ext uri="{FF2B5EF4-FFF2-40B4-BE49-F238E27FC236}">
                <a16:creationId xmlns:a16="http://schemas.microsoft.com/office/drawing/2014/main" id="{52C82A03-F572-8BEB-1609-7F7F3E91F1DC}"/>
              </a:ext>
            </a:extLst>
          </p:cNvPr>
          <p:cNvSpPr txBox="1"/>
          <p:nvPr/>
        </p:nvSpPr>
        <p:spPr>
          <a:xfrm>
            <a:off x="431918" y="2816665"/>
            <a:ext cx="3479800" cy="461665"/>
          </a:xfrm>
          <a:prstGeom prst="rect">
            <a:avLst/>
          </a:prstGeom>
          <a:noFill/>
        </p:spPr>
        <p:txBody>
          <a:bodyPr wrap="square" rtlCol="0">
            <a:spAutoFit/>
          </a:bodyPr>
          <a:lstStyle/>
          <a:p>
            <a:r>
              <a:rPr lang="en-US" altLang="ja-JP" sz="2400" dirty="0"/>
              <a:t>2</a:t>
            </a:r>
            <a:r>
              <a:rPr kumimoji="1" lang="en-US" altLang="ja-JP" sz="2400" dirty="0"/>
              <a:t>. </a:t>
            </a:r>
            <a:r>
              <a:rPr lang="ja-JP" altLang="en-US" sz="2400"/>
              <a:t>両辺を</a:t>
            </a:r>
            <a:r>
              <a:rPr lang="en-US" altLang="ja-JP" sz="2400" dirty="0"/>
              <a:t> </a:t>
            </a:r>
            <a:r>
              <a:rPr lang="en-US" altLang="ja-JP" sz="2400" i="1" dirty="0">
                <a:latin typeface="Times New Roman" panose="02020603050405020304" pitchFamily="18" charset="0"/>
                <a:cs typeface="Times New Roman" panose="02020603050405020304" pitchFamily="18" charset="0"/>
              </a:rPr>
              <a:t>t</a:t>
            </a:r>
            <a:r>
              <a:rPr lang="en-US" altLang="ja-JP" sz="2400" dirty="0"/>
              <a:t> </a:t>
            </a:r>
            <a:r>
              <a:rPr lang="ja-JP" altLang="en-US" sz="2400"/>
              <a:t>で積分する</a:t>
            </a:r>
            <a:endParaRPr kumimoji="1" lang="en-US" altLang="ja-JP" sz="2400" dirty="0">
              <a:solidFill>
                <a:srgbClr val="C00000"/>
              </a:solidFill>
            </a:endParaRPr>
          </a:p>
        </p:txBody>
      </p:sp>
      <p:sp>
        <p:nvSpPr>
          <p:cNvPr id="12" name="テキスト ボックス 11">
            <a:extLst>
              <a:ext uri="{FF2B5EF4-FFF2-40B4-BE49-F238E27FC236}">
                <a16:creationId xmlns:a16="http://schemas.microsoft.com/office/drawing/2014/main" id="{B3C2C8E4-25F7-CBC9-5E2C-3962386129F2}"/>
              </a:ext>
            </a:extLst>
          </p:cNvPr>
          <p:cNvSpPr txBox="1"/>
          <p:nvPr/>
        </p:nvSpPr>
        <p:spPr>
          <a:xfrm>
            <a:off x="5729764" y="3642212"/>
            <a:ext cx="1868684" cy="400110"/>
          </a:xfrm>
          <a:prstGeom prst="rect">
            <a:avLst/>
          </a:prstGeom>
          <a:noFill/>
        </p:spPr>
        <p:txBody>
          <a:bodyPr wrap="square" rtlCol="0">
            <a:spAutoFit/>
          </a:bodyPr>
          <a:lstStyle/>
          <a:p>
            <a:r>
              <a:rPr lang="ja-JP" altLang="en-US" sz="2000"/>
              <a:t>（置換積分）</a:t>
            </a:r>
            <a:endParaRPr kumimoji="1" lang="en-US" altLang="ja-JP" sz="2000" dirty="0">
              <a:solidFill>
                <a:srgbClr val="C00000"/>
              </a:solidFill>
            </a:endParaRPr>
          </a:p>
        </p:txBody>
      </p:sp>
      <p:sp>
        <p:nvSpPr>
          <p:cNvPr id="13" name="テキスト ボックス 12">
            <a:extLst>
              <a:ext uri="{FF2B5EF4-FFF2-40B4-BE49-F238E27FC236}">
                <a16:creationId xmlns:a16="http://schemas.microsoft.com/office/drawing/2014/main" id="{C887C0E2-0621-D009-A795-1AFDCC8DCD07}"/>
              </a:ext>
            </a:extLst>
          </p:cNvPr>
          <p:cNvSpPr txBox="1"/>
          <p:nvPr/>
        </p:nvSpPr>
        <p:spPr>
          <a:xfrm>
            <a:off x="432641" y="4790374"/>
            <a:ext cx="4874140" cy="461665"/>
          </a:xfrm>
          <a:prstGeom prst="rect">
            <a:avLst/>
          </a:prstGeom>
          <a:noFill/>
        </p:spPr>
        <p:txBody>
          <a:bodyPr wrap="square" rtlCol="0">
            <a:spAutoFit/>
          </a:bodyPr>
          <a:lstStyle/>
          <a:p>
            <a:r>
              <a:rPr kumimoji="1" lang="en-US" altLang="ja-JP" sz="2400" dirty="0"/>
              <a:t>3. </a:t>
            </a:r>
            <a:r>
              <a:rPr lang="ja-JP" altLang="en-US" sz="2400"/>
              <a:t>両辺は等しいので等号で結ぶと</a:t>
            </a:r>
            <a:endParaRPr kumimoji="1" lang="en-US" altLang="ja-JP" sz="2400" dirty="0">
              <a:solidFill>
                <a:srgbClr val="C00000"/>
              </a:solidFill>
            </a:endParaRPr>
          </a:p>
        </p:txBody>
      </p:sp>
      <p:pic>
        <p:nvPicPr>
          <p:cNvPr id="15" name="図 14">
            <a:extLst>
              <a:ext uri="{FF2B5EF4-FFF2-40B4-BE49-F238E27FC236}">
                <a16:creationId xmlns:a16="http://schemas.microsoft.com/office/drawing/2014/main" id="{5B30BFD0-9CD3-EC9E-D59E-B1ECE3ACC1D8}"/>
              </a:ext>
            </a:extLst>
          </p:cNvPr>
          <p:cNvPicPr>
            <a:picLocks noChangeAspect="1"/>
          </p:cNvPicPr>
          <p:nvPr/>
        </p:nvPicPr>
        <p:blipFill>
          <a:blip r:embed="rId4"/>
          <a:stretch>
            <a:fillRect/>
          </a:stretch>
        </p:blipFill>
        <p:spPr>
          <a:xfrm>
            <a:off x="5432400" y="4757628"/>
            <a:ext cx="2242024" cy="429095"/>
          </a:xfrm>
          <a:prstGeom prst="rect">
            <a:avLst/>
          </a:prstGeom>
        </p:spPr>
      </p:pic>
      <p:sp>
        <p:nvSpPr>
          <p:cNvPr id="17" name="テキスト ボックス 16">
            <a:extLst>
              <a:ext uri="{FF2B5EF4-FFF2-40B4-BE49-F238E27FC236}">
                <a16:creationId xmlns:a16="http://schemas.microsoft.com/office/drawing/2014/main" id="{A83BEDB4-9ED3-5BCC-81E6-8B56C9FD519A}"/>
              </a:ext>
            </a:extLst>
          </p:cNvPr>
          <p:cNvSpPr txBox="1"/>
          <p:nvPr/>
        </p:nvSpPr>
        <p:spPr>
          <a:xfrm>
            <a:off x="432641" y="5478107"/>
            <a:ext cx="4874140" cy="461665"/>
          </a:xfrm>
          <a:prstGeom prst="rect">
            <a:avLst/>
          </a:prstGeom>
          <a:noFill/>
        </p:spPr>
        <p:txBody>
          <a:bodyPr wrap="square" rtlCol="0">
            <a:spAutoFit/>
          </a:bodyPr>
          <a:lstStyle/>
          <a:p>
            <a:r>
              <a:rPr lang="en-US" altLang="ja-JP" sz="2400" dirty="0"/>
              <a:t>4</a:t>
            </a:r>
            <a:r>
              <a:rPr kumimoji="1" lang="en-US" altLang="ja-JP" sz="2400" dirty="0"/>
              <a:t>. </a:t>
            </a:r>
            <a:r>
              <a:rPr lang="ja-JP" altLang="en-US" sz="2400"/>
              <a:t>両辺を指数関数の指数にすると</a:t>
            </a:r>
            <a:endParaRPr lang="en-US" altLang="ja-JP" sz="2400" dirty="0"/>
          </a:p>
        </p:txBody>
      </p:sp>
      <p:sp>
        <p:nvSpPr>
          <p:cNvPr id="20" name="テキスト ボックス 19">
            <a:extLst>
              <a:ext uri="{FF2B5EF4-FFF2-40B4-BE49-F238E27FC236}">
                <a16:creationId xmlns:a16="http://schemas.microsoft.com/office/drawing/2014/main" id="{CC852F3D-5801-C944-D20E-564D4B24EFE3}"/>
              </a:ext>
            </a:extLst>
          </p:cNvPr>
          <p:cNvSpPr txBox="1"/>
          <p:nvPr/>
        </p:nvSpPr>
        <p:spPr>
          <a:xfrm>
            <a:off x="8126617" y="4790374"/>
            <a:ext cx="4467707" cy="400110"/>
          </a:xfrm>
          <a:prstGeom prst="rect">
            <a:avLst/>
          </a:prstGeom>
          <a:noFill/>
        </p:spPr>
        <p:txBody>
          <a:bodyPr wrap="square" rtlCol="0">
            <a:spAutoFit/>
          </a:bodyPr>
          <a:lstStyle/>
          <a:p>
            <a:r>
              <a:rPr lang="ja-JP" altLang="en-US" sz="2000"/>
              <a:t>（</a:t>
            </a:r>
            <a:r>
              <a:rPr lang="en-US" altLang="ja-JP" sz="2000" dirty="0"/>
              <a:t>C</a:t>
            </a:r>
            <a:r>
              <a:rPr lang="ja-JP" altLang="en-US" sz="2000"/>
              <a:t>は</a:t>
            </a:r>
            <a:r>
              <a:rPr lang="en-US" altLang="ja-JP" sz="2000" dirty="0"/>
              <a:t>C</a:t>
            </a:r>
            <a:r>
              <a:rPr lang="en-US" altLang="ja-JP" sz="2000" baseline="-25000" dirty="0"/>
              <a:t>1</a:t>
            </a:r>
            <a:r>
              <a:rPr lang="en-US" altLang="ja-JP" sz="2000" dirty="0"/>
              <a:t>, C</a:t>
            </a:r>
            <a:r>
              <a:rPr lang="en-US" altLang="ja-JP" sz="2000" baseline="-25000" dirty="0"/>
              <a:t>2</a:t>
            </a:r>
            <a:r>
              <a:rPr lang="ja-JP" altLang="en-US" sz="2000"/>
              <a:t>をまとめた任意定数）</a:t>
            </a:r>
            <a:endParaRPr kumimoji="1" lang="en-US" altLang="ja-JP" sz="2000" dirty="0">
              <a:solidFill>
                <a:srgbClr val="C00000"/>
              </a:solidFill>
            </a:endParaRPr>
          </a:p>
        </p:txBody>
      </p:sp>
      <p:sp>
        <p:nvSpPr>
          <p:cNvPr id="21" name="テキスト ボックス 20">
            <a:extLst>
              <a:ext uri="{FF2B5EF4-FFF2-40B4-BE49-F238E27FC236}">
                <a16:creationId xmlns:a16="http://schemas.microsoft.com/office/drawing/2014/main" id="{BAFCA08E-7E21-2279-8700-682D4AD924B8}"/>
              </a:ext>
            </a:extLst>
          </p:cNvPr>
          <p:cNvSpPr txBox="1"/>
          <p:nvPr/>
        </p:nvSpPr>
        <p:spPr>
          <a:xfrm>
            <a:off x="8485402" y="5899466"/>
            <a:ext cx="3929309" cy="400110"/>
          </a:xfrm>
          <a:prstGeom prst="rect">
            <a:avLst/>
          </a:prstGeom>
          <a:noFill/>
        </p:spPr>
        <p:txBody>
          <a:bodyPr wrap="square" rtlCol="0">
            <a:spAutoFit/>
          </a:bodyPr>
          <a:lstStyle/>
          <a:p>
            <a:r>
              <a:rPr lang="ja-JP" altLang="en-US" sz="2000"/>
              <a:t>（</a:t>
            </a:r>
            <a:r>
              <a:rPr lang="en-US" altLang="ja-JP" sz="2000" dirty="0"/>
              <a:t>A</a:t>
            </a:r>
            <a:r>
              <a:rPr lang="ja-JP" altLang="en-US" sz="2000"/>
              <a:t>は</a:t>
            </a:r>
            <a:r>
              <a:rPr lang="en-US" altLang="ja-JP" sz="2000" dirty="0"/>
              <a:t>C</a:t>
            </a:r>
            <a:r>
              <a:rPr lang="ja-JP" altLang="en-US" sz="2000"/>
              <a:t>を置き直した任意定数）</a:t>
            </a:r>
            <a:endParaRPr kumimoji="1" lang="en-US" altLang="ja-JP" sz="2000" dirty="0">
              <a:solidFill>
                <a:srgbClr val="C00000"/>
              </a:solidFill>
            </a:endParaRPr>
          </a:p>
        </p:txBody>
      </p:sp>
      <p:pic>
        <p:nvPicPr>
          <p:cNvPr id="22" name="図 21">
            <a:extLst>
              <a:ext uri="{FF2B5EF4-FFF2-40B4-BE49-F238E27FC236}">
                <a16:creationId xmlns:a16="http://schemas.microsoft.com/office/drawing/2014/main" id="{D2CD2443-1DE0-4112-56DC-4CE9CA65F914}"/>
              </a:ext>
            </a:extLst>
          </p:cNvPr>
          <p:cNvPicPr>
            <a:picLocks noChangeAspect="1"/>
          </p:cNvPicPr>
          <p:nvPr/>
        </p:nvPicPr>
        <p:blipFill>
          <a:blip r:embed="rId5"/>
          <a:stretch>
            <a:fillRect/>
          </a:stretch>
        </p:blipFill>
        <p:spPr>
          <a:xfrm>
            <a:off x="5347140" y="5478107"/>
            <a:ext cx="3138262" cy="1251921"/>
          </a:xfrm>
          <a:prstGeom prst="rect">
            <a:avLst/>
          </a:prstGeom>
        </p:spPr>
      </p:pic>
      <p:sp>
        <p:nvSpPr>
          <p:cNvPr id="23" name="テキスト ボックス 22">
            <a:extLst>
              <a:ext uri="{FF2B5EF4-FFF2-40B4-BE49-F238E27FC236}">
                <a16:creationId xmlns:a16="http://schemas.microsoft.com/office/drawing/2014/main" id="{FD906286-D4BB-D975-CD1C-72C8AF051088}"/>
              </a:ext>
            </a:extLst>
          </p:cNvPr>
          <p:cNvSpPr txBox="1"/>
          <p:nvPr/>
        </p:nvSpPr>
        <p:spPr>
          <a:xfrm>
            <a:off x="8485401" y="6361179"/>
            <a:ext cx="3929309" cy="400110"/>
          </a:xfrm>
          <a:prstGeom prst="rect">
            <a:avLst/>
          </a:prstGeom>
          <a:noFill/>
        </p:spPr>
        <p:txBody>
          <a:bodyPr wrap="square" rtlCol="0">
            <a:spAutoFit/>
          </a:bodyPr>
          <a:lstStyle/>
          <a:p>
            <a:r>
              <a:rPr lang="ja-JP" altLang="en-US" sz="2000"/>
              <a:t>（</a:t>
            </a:r>
            <a:r>
              <a:rPr lang="en-US" altLang="ja-JP" sz="2000" dirty="0"/>
              <a:t>y</a:t>
            </a:r>
            <a:r>
              <a:rPr lang="en-US" altLang="ja-JP" sz="2000" baseline="-25000" dirty="0"/>
              <a:t>0</a:t>
            </a:r>
            <a:r>
              <a:rPr lang="en-US" altLang="ja-JP" sz="2000" dirty="0"/>
              <a:t> </a:t>
            </a:r>
            <a:r>
              <a:rPr lang="ja-JP" altLang="en-US" sz="2000"/>
              <a:t>は</a:t>
            </a:r>
            <a:r>
              <a:rPr lang="en-US" altLang="ja-JP" sz="2000" dirty="0"/>
              <a:t> t=0 </a:t>
            </a:r>
            <a:r>
              <a:rPr lang="ja-JP" altLang="en-US" sz="2000"/>
              <a:t>のときの</a:t>
            </a:r>
            <a:r>
              <a:rPr lang="en-US" altLang="ja-JP" sz="2000" dirty="0"/>
              <a:t> y </a:t>
            </a:r>
            <a:r>
              <a:rPr lang="ja-JP" altLang="en-US" sz="2000"/>
              <a:t>の値）</a:t>
            </a:r>
            <a:endParaRPr kumimoji="1" lang="en-US" altLang="ja-JP" sz="2000" dirty="0">
              <a:solidFill>
                <a:srgbClr val="C00000"/>
              </a:solidFill>
            </a:endParaRPr>
          </a:p>
        </p:txBody>
      </p:sp>
      <p:pic>
        <p:nvPicPr>
          <p:cNvPr id="24" name="図 23">
            <a:extLst>
              <a:ext uri="{FF2B5EF4-FFF2-40B4-BE49-F238E27FC236}">
                <a16:creationId xmlns:a16="http://schemas.microsoft.com/office/drawing/2014/main" id="{38F0C15B-959B-71F7-1BEE-2A5C0F099B24}"/>
              </a:ext>
            </a:extLst>
          </p:cNvPr>
          <p:cNvPicPr>
            <a:picLocks noChangeAspect="1"/>
          </p:cNvPicPr>
          <p:nvPr/>
        </p:nvPicPr>
        <p:blipFill>
          <a:blip r:embed="rId6"/>
          <a:stretch>
            <a:fillRect/>
          </a:stretch>
        </p:blipFill>
        <p:spPr>
          <a:xfrm>
            <a:off x="3911718" y="2757936"/>
            <a:ext cx="2100063" cy="1793484"/>
          </a:xfrm>
          <a:prstGeom prst="rect">
            <a:avLst/>
          </a:prstGeom>
        </p:spPr>
      </p:pic>
      <p:pic>
        <p:nvPicPr>
          <p:cNvPr id="25" name="図 24">
            <a:extLst>
              <a:ext uri="{FF2B5EF4-FFF2-40B4-BE49-F238E27FC236}">
                <a16:creationId xmlns:a16="http://schemas.microsoft.com/office/drawing/2014/main" id="{361C2BD1-B965-05A0-55D7-7836A910574B}"/>
              </a:ext>
            </a:extLst>
          </p:cNvPr>
          <p:cNvPicPr>
            <a:picLocks noChangeAspect="1"/>
          </p:cNvPicPr>
          <p:nvPr/>
        </p:nvPicPr>
        <p:blipFill>
          <a:blip r:embed="rId7"/>
          <a:stretch>
            <a:fillRect/>
          </a:stretch>
        </p:blipFill>
        <p:spPr>
          <a:xfrm>
            <a:off x="8126617" y="2690105"/>
            <a:ext cx="1805131" cy="1091284"/>
          </a:xfrm>
          <a:prstGeom prst="rect">
            <a:avLst/>
          </a:prstGeom>
        </p:spPr>
      </p:pic>
      <p:sp>
        <p:nvSpPr>
          <p:cNvPr id="26" name="テキスト ボックス 25">
            <a:extLst>
              <a:ext uri="{FF2B5EF4-FFF2-40B4-BE49-F238E27FC236}">
                <a16:creationId xmlns:a16="http://schemas.microsoft.com/office/drawing/2014/main" id="{60CB79E6-7D08-1513-7E28-13A06BC9B3C0}"/>
              </a:ext>
            </a:extLst>
          </p:cNvPr>
          <p:cNvSpPr txBox="1"/>
          <p:nvPr/>
        </p:nvSpPr>
        <p:spPr>
          <a:xfrm>
            <a:off x="8785651" y="4002693"/>
            <a:ext cx="2774978" cy="400110"/>
          </a:xfrm>
          <a:prstGeom prst="rect">
            <a:avLst/>
          </a:prstGeom>
          <a:noFill/>
        </p:spPr>
        <p:txBody>
          <a:bodyPr wrap="square" rtlCol="0">
            <a:spAutoFit/>
          </a:bodyPr>
          <a:lstStyle/>
          <a:p>
            <a:r>
              <a:rPr lang="ja-JP" altLang="en-US" sz="2000"/>
              <a:t>（</a:t>
            </a:r>
            <a:r>
              <a:rPr lang="en-US" altLang="ja-JP" sz="2000" dirty="0"/>
              <a:t>C</a:t>
            </a:r>
            <a:r>
              <a:rPr lang="en-US" altLang="ja-JP" sz="2000" baseline="-25000" dirty="0"/>
              <a:t>1</a:t>
            </a:r>
            <a:r>
              <a:rPr lang="en-US" altLang="ja-JP" sz="2000" dirty="0"/>
              <a:t>, C</a:t>
            </a:r>
            <a:r>
              <a:rPr lang="en-US" altLang="ja-JP" sz="2000" baseline="-25000" dirty="0"/>
              <a:t>2</a:t>
            </a:r>
            <a:r>
              <a:rPr lang="en-US" altLang="ja-JP" sz="2000" dirty="0"/>
              <a:t> </a:t>
            </a:r>
            <a:r>
              <a:rPr lang="ja-JP" altLang="en-US" sz="2000"/>
              <a:t>積分定数）</a:t>
            </a:r>
            <a:endParaRPr kumimoji="1" lang="en-US" altLang="ja-JP" sz="2000" dirty="0">
              <a:solidFill>
                <a:srgbClr val="C00000"/>
              </a:solidFill>
            </a:endParaRPr>
          </a:p>
        </p:txBody>
      </p:sp>
    </p:spTree>
    <p:extLst>
      <p:ext uri="{BB962C8B-B14F-4D97-AF65-F5344CB8AC3E}">
        <p14:creationId xmlns:p14="http://schemas.microsoft.com/office/powerpoint/2010/main" val="2759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7" grpId="0"/>
      <p:bldP spid="20" grpId="0"/>
      <p:bldP spid="21" grpId="0"/>
      <p:bldP spid="23"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28BF99-42EB-962A-5C07-69131D4CDA09}"/>
              </a:ext>
            </a:extLst>
          </p:cNvPr>
          <p:cNvSpPr>
            <a:spLocks noGrp="1"/>
          </p:cNvSpPr>
          <p:nvPr>
            <p:ph type="title"/>
          </p:nvPr>
        </p:nvSpPr>
        <p:spPr/>
        <p:txBody>
          <a:bodyPr/>
          <a:lstStyle/>
          <a:p>
            <a:r>
              <a:rPr kumimoji="1" lang="ja-JP" altLang="en-US"/>
              <a:t>変数分離法はもう少し短く書ける</a:t>
            </a:r>
          </a:p>
        </p:txBody>
      </p:sp>
      <p:pic>
        <p:nvPicPr>
          <p:cNvPr id="3" name="図 2">
            <a:extLst>
              <a:ext uri="{FF2B5EF4-FFF2-40B4-BE49-F238E27FC236}">
                <a16:creationId xmlns:a16="http://schemas.microsoft.com/office/drawing/2014/main" id="{269896A3-D9E4-A62C-EE2E-2F8A7A496507}"/>
              </a:ext>
            </a:extLst>
          </p:cNvPr>
          <p:cNvPicPr>
            <a:picLocks noChangeAspect="1"/>
          </p:cNvPicPr>
          <p:nvPr/>
        </p:nvPicPr>
        <p:blipFill>
          <a:blip r:embed="rId2"/>
          <a:stretch>
            <a:fillRect/>
          </a:stretch>
        </p:blipFill>
        <p:spPr>
          <a:xfrm>
            <a:off x="2457286" y="1267521"/>
            <a:ext cx="1039524" cy="733236"/>
          </a:xfrm>
          <a:prstGeom prst="rect">
            <a:avLst/>
          </a:prstGeom>
        </p:spPr>
      </p:pic>
      <p:sp>
        <p:nvSpPr>
          <p:cNvPr id="4" name="テキスト ボックス 3">
            <a:extLst>
              <a:ext uri="{FF2B5EF4-FFF2-40B4-BE49-F238E27FC236}">
                <a16:creationId xmlns:a16="http://schemas.microsoft.com/office/drawing/2014/main" id="{A8189861-CEE9-C4FD-B994-130C2F2BDBFC}"/>
              </a:ext>
            </a:extLst>
          </p:cNvPr>
          <p:cNvSpPr txBox="1"/>
          <p:nvPr/>
        </p:nvSpPr>
        <p:spPr>
          <a:xfrm>
            <a:off x="251605" y="1435965"/>
            <a:ext cx="2460598" cy="461665"/>
          </a:xfrm>
          <a:prstGeom prst="rect">
            <a:avLst/>
          </a:prstGeom>
          <a:noFill/>
        </p:spPr>
        <p:txBody>
          <a:bodyPr wrap="square" rtlCol="0">
            <a:spAutoFit/>
          </a:bodyPr>
          <a:lstStyle/>
          <a:p>
            <a:r>
              <a:rPr kumimoji="1" lang="en-US" altLang="ja-JP" sz="2400" dirty="0"/>
              <a:t>1. </a:t>
            </a:r>
            <a:r>
              <a:rPr kumimoji="1" lang="ja-JP" altLang="en-US" sz="2400"/>
              <a:t>微分方程式</a:t>
            </a:r>
            <a:endParaRPr kumimoji="1" lang="en-US" altLang="ja-JP" sz="2400" dirty="0"/>
          </a:p>
        </p:txBody>
      </p:sp>
      <p:sp>
        <p:nvSpPr>
          <p:cNvPr id="5" name="テキスト ボックス 4">
            <a:extLst>
              <a:ext uri="{FF2B5EF4-FFF2-40B4-BE49-F238E27FC236}">
                <a16:creationId xmlns:a16="http://schemas.microsoft.com/office/drawing/2014/main" id="{6A372FC3-7A8A-4954-601A-33F1ED08FA8E}"/>
              </a:ext>
            </a:extLst>
          </p:cNvPr>
          <p:cNvSpPr txBox="1"/>
          <p:nvPr/>
        </p:nvSpPr>
        <p:spPr>
          <a:xfrm>
            <a:off x="3632944" y="1419635"/>
            <a:ext cx="6329978" cy="461665"/>
          </a:xfrm>
          <a:prstGeom prst="rect">
            <a:avLst/>
          </a:prstGeom>
          <a:noFill/>
        </p:spPr>
        <p:txBody>
          <a:bodyPr wrap="square" rtlCol="0">
            <a:spAutoFit/>
          </a:bodyPr>
          <a:lstStyle/>
          <a:p>
            <a:r>
              <a:rPr lang="ja-JP" altLang="en-US" sz="2400"/>
              <a:t>を変形し、</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を左辺に、</a:t>
            </a:r>
            <a:r>
              <a:rPr lang="en-US" altLang="ja-JP" sz="2400" i="1" dirty="0">
                <a:latin typeface="Times New Roman" panose="02020603050405020304" pitchFamily="18" charset="0"/>
                <a:cs typeface="Times New Roman" panose="02020603050405020304" pitchFamily="18" charset="0"/>
              </a:rPr>
              <a:t>t </a:t>
            </a:r>
            <a:r>
              <a:rPr lang="ja-JP" altLang="en-US" sz="2400"/>
              <a:t>を右辺に集める</a:t>
            </a:r>
            <a:endParaRPr kumimoji="1" lang="en-US" altLang="ja-JP" sz="2400" dirty="0"/>
          </a:p>
        </p:txBody>
      </p:sp>
      <p:sp>
        <p:nvSpPr>
          <p:cNvPr id="6" name="テキスト ボックス 5">
            <a:extLst>
              <a:ext uri="{FF2B5EF4-FFF2-40B4-BE49-F238E27FC236}">
                <a16:creationId xmlns:a16="http://schemas.microsoft.com/office/drawing/2014/main" id="{5BB1B535-2531-E3CD-B3D1-5661CD86BD92}"/>
              </a:ext>
            </a:extLst>
          </p:cNvPr>
          <p:cNvSpPr txBox="1"/>
          <p:nvPr/>
        </p:nvSpPr>
        <p:spPr>
          <a:xfrm>
            <a:off x="251604" y="2887918"/>
            <a:ext cx="2834495" cy="461665"/>
          </a:xfrm>
          <a:prstGeom prst="rect">
            <a:avLst/>
          </a:prstGeom>
          <a:noFill/>
        </p:spPr>
        <p:txBody>
          <a:bodyPr wrap="square" rtlCol="0">
            <a:spAutoFit/>
          </a:bodyPr>
          <a:lstStyle/>
          <a:p>
            <a:r>
              <a:rPr lang="en-US" altLang="ja-JP" sz="2400" dirty="0"/>
              <a:t>2</a:t>
            </a:r>
            <a:r>
              <a:rPr kumimoji="1" lang="en-US" altLang="ja-JP" sz="2400" dirty="0"/>
              <a:t>. </a:t>
            </a:r>
            <a:r>
              <a:rPr lang="ja-JP" altLang="en-US" sz="2400"/>
              <a:t>両辺を積分する</a:t>
            </a:r>
            <a:endParaRPr kumimoji="1" lang="en-US" altLang="ja-JP" sz="2400" dirty="0"/>
          </a:p>
        </p:txBody>
      </p:sp>
      <p:pic>
        <p:nvPicPr>
          <p:cNvPr id="7" name="図 6">
            <a:extLst>
              <a:ext uri="{FF2B5EF4-FFF2-40B4-BE49-F238E27FC236}">
                <a16:creationId xmlns:a16="http://schemas.microsoft.com/office/drawing/2014/main" id="{CE54D2C9-CDDB-2133-74A4-0BD027A31B98}"/>
              </a:ext>
            </a:extLst>
          </p:cNvPr>
          <p:cNvPicPr>
            <a:picLocks noChangeAspect="1"/>
          </p:cNvPicPr>
          <p:nvPr/>
        </p:nvPicPr>
        <p:blipFill>
          <a:blip r:embed="rId3"/>
          <a:stretch>
            <a:fillRect/>
          </a:stretch>
        </p:blipFill>
        <p:spPr>
          <a:xfrm>
            <a:off x="4250872" y="2000757"/>
            <a:ext cx="1251856" cy="854441"/>
          </a:xfrm>
          <a:prstGeom prst="rect">
            <a:avLst/>
          </a:prstGeom>
        </p:spPr>
      </p:pic>
      <p:pic>
        <p:nvPicPr>
          <p:cNvPr id="9" name="図 8">
            <a:extLst>
              <a:ext uri="{FF2B5EF4-FFF2-40B4-BE49-F238E27FC236}">
                <a16:creationId xmlns:a16="http://schemas.microsoft.com/office/drawing/2014/main" id="{356C307F-BC74-3823-9077-CF29B5D153F5}"/>
              </a:ext>
            </a:extLst>
          </p:cNvPr>
          <p:cNvPicPr>
            <a:picLocks noChangeAspect="1"/>
          </p:cNvPicPr>
          <p:nvPr/>
        </p:nvPicPr>
        <p:blipFill>
          <a:blip r:embed="rId4"/>
          <a:stretch>
            <a:fillRect/>
          </a:stretch>
        </p:blipFill>
        <p:spPr>
          <a:xfrm>
            <a:off x="3913859" y="3118750"/>
            <a:ext cx="2388969" cy="1762205"/>
          </a:xfrm>
          <a:prstGeom prst="rect">
            <a:avLst/>
          </a:prstGeom>
        </p:spPr>
      </p:pic>
      <p:sp>
        <p:nvSpPr>
          <p:cNvPr id="10" name="テキスト ボックス 9">
            <a:extLst>
              <a:ext uri="{FF2B5EF4-FFF2-40B4-BE49-F238E27FC236}">
                <a16:creationId xmlns:a16="http://schemas.microsoft.com/office/drawing/2014/main" id="{41F0BB22-FA00-4A98-834D-37750753F34D}"/>
              </a:ext>
            </a:extLst>
          </p:cNvPr>
          <p:cNvSpPr txBox="1"/>
          <p:nvPr/>
        </p:nvSpPr>
        <p:spPr>
          <a:xfrm>
            <a:off x="6534400" y="3987666"/>
            <a:ext cx="2258353" cy="400110"/>
          </a:xfrm>
          <a:prstGeom prst="rect">
            <a:avLst/>
          </a:prstGeom>
          <a:noFill/>
        </p:spPr>
        <p:txBody>
          <a:bodyPr wrap="square" rtlCol="0">
            <a:spAutoFit/>
          </a:bodyPr>
          <a:lstStyle/>
          <a:p>
            <a:r>
              <a:rPr lang="ja-JP" altLang="en-US" sz="2000"/>
              <a:t>（</a:t>
            </a:r>
            <a:r>
              <a:rPr lang="en-US" altLang="ja-JP" sz="2000" dirty="0"/>
              <a:t>C</a:t>
            </a:r>
            <a:r>
              <a:rPr lang="ja-JP" altLang="en-US" sz="2000"/>
              <a:t>は積分定数）</a:t>
            </a:r>
            <a:endParaRPr kumimoji="1" lang="en-US" altLang="ja-JP" sz="2000" dirty="0">
              <a:solidFill>
                <a:srgbClr val="C00000"/>
              </a:solidFill>
            </a:endParaRPr>
          </a:p>
        </p:txBody>
      </p:sp>
      <p:sp>
        <p:nvSpPr>
          <p:cNvPr id="11" name="テキスト ボックス 10">
            <a:extLst>
              <a:ext uri="{FF2B5EF4-FFF2-40B4-BE49-F238E27FC236}">
                <a16:creationId xmlns:a16="http://schemas.microsoft.com/office/drawing/2014/main" id="{E7D99A12-1D2F-F13A-E8F5-378DC1383ED3}"/>
              </a:ext>
            </a:extLst>
          </p:cNvPr>
          <p:cNvSpPr txBox="1"/>
          <p:nvPr/>
        </p:nvSpPr>
        <p:spPr>
          <a:xfrm>
            <a:off x="6509940" y="4528549"/>
            <a:ext cx="3929309" cy="400110"/>
          </a:xfrm>
          <a:prstGeom prst="rect">
            <a:avLst/>
          </a:prstGeom>
          <a:noFill/>
        </p:spPr>
        <p:txBody>
          <a:bodyPr wrap="square" rtlCol="0">
            <a:spAutoFit/>
          </a:bodyPr>
          <a:lstStyle/>
          <a:p>
            <a:r>
              <a:rPr lang="ja-JP" altLang="en-US" sz="2000"/>
              <a:t>（</a:t>
            </a:r>
            <a:r>
              <a:rPr lang="en-US" altLang="ja-JP" sz="2000" dirty="0"/>
              <a:t>A</a:t>
            </a:r>
            <a:r>
              <a:rPr lang="ja-JP" altLang="en-US" sz="2000"/>
              <a:t>は</a:t>
            </a:r>
            <a:r>
              <a:rPr lang="en-US" altLang="ja-JP" sz="2000" dirty="0"/>
              <a:t>C</a:t>
            </a:r>
            <a:r>
              <a:rPr lang="ja-JP" altLang="en-US" sz="2000"/>
              <a:t>を置き直した任意定数）</a:t>
            </a:r>
            <a:endParaRPr kumimoji="1" lang="en-US" altLang="ja-JP" sz="2000" dirty="0">
              <a:solidFill>
                <a:srgbClr val="C00000"/>
              </a:solidFill>
            </a:endParaRPr>
          </a:p>
        </p:txBody>
      </p:sp>
      <p:sp>
        <p:nvSpPr>
          <p:cNvPr id="12" name="テキスト ボックス 11">
            <a:extLst>
              <a:ext uri="{FF2B5EF4-FFF2-40B4-BE49-F238E27FC236}">
                <a16:creationId xmlns:a16="http://schemas.microsoft.com/office/drawing/2014/main" id="{BDCACF42-08BF-FDDA-E626-FAF1D11C0972}"/>
              </a:ext>
            </a:extLst>
          </p:cNvPr>
          <p:cNvSpPr txBox="1"/>
          <p:nvPr/>
        </p:nvSpPr>
        <p:spPr>
          <a:xfrm>
            <a:off x="218947" y="5513608"/>
            <a:ext cx="11733567" cy="461665"/>
          </a:xfrm>
          <a:prstGeom prst="rect">
            <a:avLst/>
          </a:prstGeom>
          <a:noFill/>
        </p:spPr>
        <p:txBody>
          <a:bodyPr wrap="square" rtlCol="0">
            <a:spAutoFit/>
          </a:bodyPr>
          <a:lstStyle/>
          <a:p>
            <a:r>
              <a:rPr kumimoji="1" lang="ja-JP" altLang="en-US" sz="2400"/>
              <a:t>問題点：極限で定義されている導関数</a:t>
            </a:r>
            <a:r>
              <a:rPr kumimoji="1" lang="en-US" altLang="ja-JP" sz="2400" dirty="0"/>
              <a:t> </a:t>
            </a:r>
            <a:r>
              <a:rPr lang="ja-JP" altLang="en-US" sz="2400"/>
              <a:t>　</a:t>
            </a:r>
            <a:r>
              <a:rPr lang="en-US" altLang="ja-JP" sz="2400" dirty="0"/>
              <a:t> </a:t>
            </a:r>
            <a:r>
              <a:rPr kumimoji="1" lang="ja-JP" altLang="en-US" sz="2400"/>
              <a:t>を普通の分数のようにバラしていいのか？</a:t>
            </a:r>
            <a:endParaRPr kumimoji="1" lang="en-US" altLang="ja-JP" sz="2400" dirty="0"/>
          </a:p>
        </p:txBody>
      </p:sp>
      <p:pic>
        <p:nvPicPr>
          <p:cNvPr id="14" name="図 13">
            <a:extLst>
              <a:ext uri="{FF2B5EF4-FFF2-40B4-BE49-F238E27FC236}">
                <a16:creationId xmlns:a16="http://schemas.microsoft.com/office/drawing/2014/main" id="{B27F13F7-1127-5BDF-E163-A23738B5080D}"/>
              </a:ext>
            </a:extLst>
          </p:cNvPr>
          <p:cNvPicPr>
            <a:picLocks noChangeAspect="1"/>
          </p:cNvPicPr>
          <p:nvPr/>
        </p:nvPicPr>
        <p:blipFill>
          <a:blip r:embed="rId5"/>
          <a:stretch>
            <a:fillRect/>
          </a:stretch>
        </p:blipFill>
        <p:spPr>
          <a:xfrm>
            <a:off x="5584372" y="5340391"/>
            <a:ext cx="398693" cy="732483"/>
          </a:xfrm>
          <a:prstGeom prst="rect">
            <a:avLst/>
          </a:prstGeom>
        </p:spPr>
      </p:pic>
      <p:sp>
        <p:nvSpPr>
          <p:cNvPr id="15" name="テキスト ボックス 14">
            <a:extLst>
              <a:ext uri="{FF2B5EF4-FFF2-40B4-BE49-F238E27FC236}">
                <a16:creationId xmlns:a16="http://schemas.microsoft.com/office/drawing/2014/main" id="{F3F6DD10-96D5-669C-534C-E9D2AAAFED4C}"/>
              </a:ext>
            </a:extLst>
          </p:cNvPr>
          <p:cNvSpPr txBox="1"/>
          <p:nvPr/>
        </p:nvSpPr>
        <p:spPr>
          <a:xfrm>
            <a:off x="218947" y="6246806"/>
            <a:ext cx="11341684" cy="461665"/>
          </a:xfrm>
          <a:prstGeom prst="rect">
            <a:avLst/>
          </a:prstGeom>
          <a:noFill/>
        </p:spPr>
        <p:txBody>
          <a:bodyPr wrap="square" rtlCol="0">
            <a:spAutoFit/>
          </a:bodyPr>
          <a:lstStyle/>
          <a:p>
            <a:r>
              <a:rPr kumimoji="1" lang="ja-JP" altLang="en-US" sz="2400"/>
              <a:t>指針：ただちに積分に持ち込める形になっているときに限り</a:t>
            </a:r>
            <a:r>
              <a:rPr kumimoji="1" lang="en-US" altLang="ja-JP" sz="2400" dirty="0"/>
              <a:t>OK</a:t>
            </a:r>
            <a:r>
              <a:rPr kumimoji="1" lang="ja-JP" altLang="en-US" sz="2400"/>
              <a:t>（</a:t>
            </a:r>
            <a:r>
              <a:rPr lang="ja-JP" altLang="en-US" sz="2400"/>
              <a:t>大信田</a:t>
            </a:r>
            <a:r>
              <a:rPr lang="en-US" altLang="ja-JP" sz="2400" dirty="0"/>
              <a:t> 2022</a:t>
            </a:r>
            <a:r>
              <a:rPr kumimoji="1" lang="ja-JP" altLang="en-US" sz="2400"/>
              <a:t>）</a:t>
            </a:r>
            <a:endParaRPr kumimoji="1" lang="en-US" altLang="ja-JP" sz="2400" dirty="0"/>
          </a:p>
        </p:txBody>
      </p:sp>
      <p:cxnSp>
        <p:nvCxnSpPr>
          <p:cNvPr id="16" name="直線コネクタ 15">
            <a:extLst>
              <a:ext uri="{FF2B5EF4-FFF2-40B4-BE49-F238E27FC236}">
                <a16:creationId xmlns:a16="http://schemas.microsoft.com/office/drawing/2014/main" id="{FE6913CA-0465-D877-BBE6-5E3EFE72BC7A}"/>
              </a:ext>
            </a:extLst>
          </p:cNvPr>
          <p:cNvCxnSpPr>
            <a:cxnSpLocks/>
          </p:cNvCxnSpPr>
          <p:nvPr/>
        </p:nvCxnSpPr>
        <p:spPr>
          <a:xfrm>
            <a:off x="361042" y="5221279"/>
            <a:ext cx="11509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D66B0-ED09-5CDB-E0A7-DAFC7400654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4EA9EF-C7E1-DEE7-7F2F-CEE22682A4A0}"/>
              </a:ext>
            </a:extLst>
          </p:cNvPr>
          <p:cNvSpPr>
            <a:spLocks noGrp="1"/>
          </p:cNvSpPr>
          <p:nvPr>
            <p:ph type="title"/>
          </p:nvPr>
        </p:nvSpPr>
        <p:spPr/>
        <p:txBody>
          <a:bodyPr/>
          <a:lstStyle/>
          <a:p>
            <a:r>
              <a:rPr kumimoji="1" lang="ja-JP" altLang="en-US" sz="3600"/>
              <a:t>演習</a:t>
            </a:r>
            <a:r>
              <a:rPr kumimoji="1" lang="en-US" altLang="ja-JP" sz="3600" dirty="0"/>
              <a:t>3</a:t>
            </a:r>
            <a:r>
              <a:rPr kumimoji="1" lang="ja-JP" altLang="en-US" sz="3600"/>
              <a:t>：生化学反応系の微分方程式を変数分離法で解く</a:t>
            </a:r>
          </a:p>
        </p:txBody>
      </p:sp>
      <p:pic>
        <p:nvPicPr>
          <p:cNvPr id="5" name="図 4">
            <a:extLst>
              <a:ext uri="{FF2B5EF4-FFF2-40B4-BE49-F238E27FC236}">
                <a16:creationId xmlns:a16="http://schemas.microsoft.com/office/drawing/2014/main" id="{59CEAFE5-D542-B29A-DB96-D81D454AEAB6}"/>
              </a:ext>
            </a:extLst>
          </p:cNvPr>
          <p:cNvPicPr>
            <a:picLocks noChangeAspect="1"/>
          </p:cNvPicPr>
          <p:nvPr/>
        </p:nvPicPr>
        <p:blipFill>
          <a:blip r:embed="rId2"/>
          <a:stretch>
            <a:fillRect/>
          </a:stretch>
        </p:blipFill>
        <p:spPr>
          <a:xfrm>
            <a:off x="7490346" y="1733650"/>
            <a:ext cx="3817405" cy="786215"/>
          </a:xfrm>
          <a:prstGeom prst="rect">
            <a:avLst/>
          </a:prstGeom>
        </p:spPr>
      </p:pic>
      <p:sp>
        <p:nvSpPr>
          <p:cNvPr id="6" name="テキスト ボックス 5">
            <a:extLst>
              <a:ext uri="{FF2B5EF4-FFF2-40B4-BE49-F238E27FC236}">
                <a16:creationId xmlns:a16="http://schemas.microsoft.com/office/drawing/2014/main" id="{EA0A0303-793D-0F27-79F0-D8A2B2320750}"/>
              </a:ext>
            </a:extLst>
          </p:cNvPr>
          <p:cNvSpPr txBox="1"/>
          <p:nvPr/>
        </p:nvSpPr>
        <p:spPr>
          <a:xfrm>
            <a:off x="415416" y="1905506"/>
            <a:ext cx="9735974" cy="3785652"/>
          </a:xfrm>
          <a:prstGeom prst="rect">
            <a:avLst/>
          </a:prstGeom>
          <a:noFill/>
        </p:spPr>
        <p:txBody>
          <a:bodyPr wrap="square">
            <a:spAutoFit/>
          </a:bodyPr>
          <a:lstStyle/>
          <a:p>
            <a:r>
              <a:rPr lang="en-US" altLang="ja-JP" sz="2400" dirty="0"/>
              <a:t>1. </a:t>
            </a:r>
            <a:r>
              <a:rPr lang="ja-JP" altLang="en-US" sz="2400"/>
              <a:t>グルコース濃度</a:t>
            </a:r>
            <a:r>
              <a:rPr lang="en-US" altLang="ja-JP" sz="2400" dirty="0"/>
              <a:t> [Glucose] </a:t>
            </a:r>
            <a:r>
              <a:rPr lang="ja-JP" altLang="en-US" sz="2400"/>
              <a:t>に関する微分方程式</a:t>
            </a:r>
          </a:p>
          <a:p>
            <a:endParaRPr lang="en-US" altLang="ja-JP" sz="2400" dirty="0"/>
          </a:p>
          <a:p>
            <a:r>
              <a:rPr lang="en-US" altLang="ja-JP" sz="2400" dirty="0"/>
              <a:t>    </a:t>
            </a:r>
            <a:r>
              <a:rPr lang="ja-JP" altLang="en-US" sz="2400"/>
              <a:t>を変数分離法で解きなさい。</a:t>
            </a:r>
            <a:endParaRPr lang="en-US" altLang="ja-JP" sz="2400" dirty="0"/>
          </a:p>
          <a:p>
            <a:endParaRPr lang="en-US" altLang="ja-JP" sz="2400" dirty="0"/>
          </a:p>
          <a:p>
            <a:r>
              <a:rPr lang="en-US" altLang="ja-JP" sz="2400" dirty="0"/>
              <a:t>    </a:t>
            </a:r>
            <a:r>
              <a:rPr lang="ja-JP" altLang="en-US" sz="2400"/>
              <a:t>グルコース濃度の初期値は</a:t>
            </a:r>
            <a:r>
              <a:rPr lang="en-US" altLang="ja-JP" sz="2400" dirty="0"/>
              <a:t> [Glucose](t=0) </a:t>
            </a:r>
            <a:r>
              <a:rPr lang="ja-JP" altLang="en-US" sz="2400"/>
              <a:t>は</a:t>
            </a:r>
            <a:r>
              <a:rPr lang="en-US" altLang="ja-JP" sz="2400" dirty="0"/>
              <a:t> </a:t>
            </a:r>
            <a:r>
              <a:rPr lang="ja-JP" altLang="en-US" sz="2400"/>
              <a:t>1.0</a:t>
            </a:r>
            <a:r>
              <a:rPr lang="en-US" altLang="ja-JP" sz="2400" dirty="0"/>
              <a:t> </a:t>
            </a:r>
            <a:r>
              <a:rPr lang="ja-JP" altLang="en-US" sz="2400"/>
              <a:t>mM</a:t>
            </a:r>
            <a:r>
              <a:rPr lang="en-US" altLang="ja-JP" sz="2400" dirty="0"/>
              <a:t> </a:t>
            </a:r>
            <a:r>
              <a:rPr lang="ja-JP" altLang="en-US" sz="2400"/>
              <a:t>とする。</a:t>
            </a:r>
            <a:endParaRPr lang="en-US" altLang="ja-JP" sz="2400" dirty="0"/>
          </a:p>
          <a:p>
            <a:endParaRPr lang="en-US" altLang="ja-JP" sz="2400" dirty="0"/>
          </a:p>
          <a:p>
            <a:endParaRPr lang="en-US" altLang="ja-JP" sz="2400" dirty="0"/>
          </a:p>
          <a:p>
            <a:r>
              <a:rPr lang="en-US" altLang="ja-JP" sz="2400" dirty="0"/>
              <a:t>2. </a:t>
            </a:r>
            <a:r>
              <a:rPr lang="ja-JP" altLang="en-US" sz="2400"/>
              <a:t>「</a:t>
            </a:r>
            <a:r>
              <a:rPr lang="en-US" altLang="ja-JP" sz="2400" dirty="0"/>
              <a:t>1</a:t>
            </a:r>
            <a:r>
              <a:rPr lang="ja-JP" altLang="en-US" sz="2400"/>
              <a:t>」で求めた関数</a:t>
            </a:r>
            <a:r>
              <a:rPr lang="en-US" altLang="ja-JP" sz="2400" dirty="0"/>
              <a:t> [Glucose](t) </a:t>
            </a:r>
            <a:r>
              <a:rPr lang="ja-JP" altLang="en-US" sz="2400"/>
              <a:t>について、</a:t>
            </a:r>
            <a:r>
              <a:rPr lang="en-US" altLang="ja-JP" sz="2400" dirty="0"/>
              <a:t>t=0 〜 5.0 sec</a:t>
            </a:r>
            <a:r>
              <a:rPr lang="ja-JP" altLang="en-US" sz="2400"/>
              <a:t>の範囲で</a:t>
            </a:r>
            <a:endParaRPr lang="en-US" altLang="ja-JP" sz="2400" dirty="0"/>
          </a:p>
          <a:p>
            <a:r>
              <a:rPr lang="ja-JP" altLang="en-US" sz="2400"/>
              <a:t>　</a:t>
            </a:r>
            <a:r>
              <a:rPr lang="en-US" altLang="ja-JP" sz="2400" dirty="0"/>
              <a:t> </a:t>
            </a:r>
          </a:p>
          <a:p>
            <a:r>
              <a:rPr lang="en-US" altLang="ja-JP" sz="2400" dirty="0"/>
              <a:t>    </a:t>
            </a:r>
            <a:r>
              <a:rPr lang="ja-JP" altLang="en-US" sz="2400"/>
              <a:t>グラフを描きなさい。反応定数は </a:t>
            </a:r>
            <a:r>
              <a:rPr lang="en-US" altLang="ja-JP" sz="2400" dirty="0"/>
              <a:t>k = 0.2 sec</a:t>
            </a:r>
            <a:r>
              <a:rPr lang="en-US" altLang="ja-JP" sz="2400" baseline="30000" dirty="0"/>
              <a:t>-1</a:t>
            </a:r>
            <a:r>
              <a:rPr lang="en-US" altLang="ja-JP" sz="2400" dirty="0"/>
              <a:t> </a:t>
            </a:r>
            <a:r>
              <a:rPr lang="ja-JP" altLang="en-US" sz="2400"/>
              <a:t>とする。</a:t>
            </a:r>
            <a:endParaRPr lang="en-US" altLang="ja-JP" sz="2400" dirty="0"/>
          </a:p>
        </p:txBody>
      </p:sp>
    </p:spTree>
    <p:extLst>
      <p:ext uri="{BB962C8B-B14F-4D97-AF65-F5344CB8AC3E}">
        <p14:creationId xmlns:p14="http://schemas.microsoft.com/office/powerpoint/2010/main" val="294126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E3F1-4F23-A5FF-E003-3FEA0BD20E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13F6757-1C5A-29A5-373B-1575D54F59F9}"/>
              </a:ext>
            </a:extLst>
          </p:cNvPr>
          <p:cNvSpPr>
            <a:spLocks noGrp="1"/>
          </p:cNvSpPr>
          <p:nvPr>
            <p:ph type="title"/>
          </p:nvPr>
        </p:nvSpPr>
        <p:spPr/>
        <p:txBody>
          <a:bodyPr/>
          <a:lstStyle/>
          <a:p>
            <a:r>
              <a:rPr lang="ja-JP" altLang="en-US"/>
              <a:t>未知関数のグラフを描く：オイラー法</a:t>
            </a:r>
            <a:endParaRPr kumimoji="1" lang="ja-JP" altLang="en-US"/>
          </a:p>
        </p:txBody>
      </p:sp>
      <p:sp>
        <p:nvSpPr>
          <p:cNvPr id="3" name="テキスト ボックス 2">
            <a:extLst>
              <a:ext uri="{FF2B5EF4-FFF2-40B4-BE49-F238E27FC236}">
                <a16:creationId xmlns:a16="http://schemas.microsoft.com/office/drawing/2014/main" id="{CE3B9E66-1407-2B6F-F552-50E3A5C81662}"/>
              </a:ext>
            </a:extLst>
          </p:cNvPr>
          <p:cNvSpPr txBox="1"/>
          <p:nvPr/>
        </p:nvSpPr>
        <p:spPr>
          <a:xfrm>
            <a:off x="272941" y="1277925"/>
            <a:ext cx="11506683" cy="1569660"/>
          </a:xfrm>
          <a:prstGeom prst="rect">
            <a:avLst/>
          </a:prstGeom>
          <a:noFill/>
        </p:spPr>
        <p:txBody>
          <a:bodyPr wrap="square" rtlCol="0">
            <a:spAutoFit/>
          </a:bodyPr>
          <a:lstStyle/>
          <a:p>
            <a:r>
              <a:rPr lang="ja-JP" altLang="en-US" sz="2400" b="1">
                <a:latin typeface="Hiragino Kaku Gothic ProN W6" panose="020B0300000000000000" pitchFamily="34" charset="-128"/>
                <a:ea typeface="Hiragino Kaku Gothic ProN W6" panose="020B0300000000000000" pitchFamily="34" charset="-128"/>
              </a:rPr>
              <a:t>微分方程式の数値解</a:t>
            </a:r>
            <a:endParaRPr lang="en-US" altLang="ja-JP" sz="2400" b="1" dirty="0">
              <a:latin typeface="Hiragino Kaku Gothic ProN W6" panose="020B0300000000000000" pitchFamily="34" charset="-128"/>
              <a:ea typeface="Hiragino Kaku Gothic ProN W6" panose="020B0300000000000000" pitchFamily="34" charset="-128"/>
            </a:endParaRPr>
          </a:p>
          <a:p>
            <a:pPr marL="342900" indent="-342900">
              <a:buFont typeface="Arial" panose="020B0604020202020204" pitchFamily="34" charset="0"/>
              <a:buChar char="•"/>
            </a:pPr>
            <a:r>
              <a:rPr lang="ja-JP" altLang="en-US" sz="2400"/>
              <a:t>グラフとして描かれた未知関数の解。コンピュータが近似的に求めた「関数」。式としては書けない。</a:t>
            </a:r>
            <a:endParaRPr lang="en-US" altLang="ja-JP" sz="2400" dirty="0"/>
          </a:p>
          <a:p>
            <a:pPr marL="342900" indent="-342900">
              <a:buFont typeface="Arial" panose="020B0604020202020204" pitchFamily="34" charset="0"/>
              <a:buChar char="•"/>
            </a:pPr>
            <a:r>
              <a:rPr kumimoji="1" lang="ja-JP" altLang="en-US" sz="2400"/>
              <a:t>変数分離法で求めたような、式として書ける解のことは「解析解」と呼ぶ。</a:t>
            </a:r>
          </a:p>
        </p:txBody>
      </p:sp>
      <p:sp>
        <p:nvSpPr>
          <p:cNvPr id="4" name="テキスト ボックス 3">
            <a:extLst>
              <a:ext uri="{FF2B5EF4-FFF2-40B4-BE49-F238E27FC236}">
                <a16:creationId xmlns:a16="http://schemas.microsoft.com/office/drawing/2014/main" id="{A418308B-9DC3-66DB-61C7-4F1C157AB39D}"/>
              </a:ext>
            </a:extLst>
          </p:cNvPr>
          <p:cNvSpPr txBox="1"/>
          <p:nvPr/>
        </p:nvSpPr>
        <p:spPr>
          <a:xfrm>
            <a:off x="326728" y="3042605"/>
            <a:ext cx="9958972" cy="461665"/>
          </a:xfrm>
          <a:prstGeom prst="rect">
            <a:avLst/>
          </a:prstGeom>
          <a:noFill/>
        </p:spPr>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オイラー法</a:t>
            </a:r>
            <a:r>
              <a:rPr kumimoji="1" lang="ja-JP" altLang="en-US" sz="2400"/>
              <a:t>：常微分方程式の数値解を求めるための最もシンプルな方法</a:t>
            </a:r>
          </a:p>
        </p:txBody>
      </p:sp>
      <p:sp>
        <p:nvSpPr>
          <p:cNvPr id="5" name="正方形/長方形 4">
            <a:extLst>
              <a:ext uri="{FF2B5EF4-FFF2-40B4-BE49-F238E27FC236}">
                <a16:creationId xmlns:a16="http://schemas.microsoft.com/office/drawing/2014/main" id="{01F730A8-D491-B373-9C58-69778DA98566}"/>
              </a:ext>
            </a:extLst>
          </p:cNvPr>
          <p:cNvSpPr/>
          <p:nvPr/>
        </p:nvSpPr>
        <p:spPr>
          <a:xfrm>
            <a:off x="139314" y="1222480"/>
            <a:ext cx="11855464" cy="17076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7EA3A83-8BAE-72CA-F37C-BA97C53198FF}"/>
              </a:ext>
            </a:extLst>
          </p:cNvPr>
          <p:cNvSpPr txBox="1"/>
          <p:nvPr/>
        </p:nvSpPr>
        <p:spPr>
          <a:xfrm>
            <a:off x="373405" y="3545961"/>
            <a:ext cx="10809804" cy="400110"/>
          </a:xfrm>
          <a:prstGeom prst="rect">
            <a:avLst/>
          </a:prstGeom>
          <a:noFill/>
        </p:spPr>
        <p:txBody>
          <a:bodyPr wrap="square">
            <a:spAutoFit/>
          </a:bodyPr>
          <a:lstStyle/>
          <a:p>
            <a:r>
              <a:rPr lang="ja-JP" altLang="en-US" sz="2000" b="0" i="0" u="none" strike="noStrike">
                <a:solidFill>
                  <a:srgbClr val="000000"/>
                </a:solidFill>
                <a:effectLst/>
                <a:latin typeface="Times New Roman" panose="02020603050405020304" pitchFamily="18" charset="0"/>
              </a:rPr>
              <a:t>デジタルコンピュータは無限小を扱えないので、小さな面積 </a:t>
            </a:r>
            <a:r>
              <a:rPr lang="en-US" altLang="ja-JP" sz="2000" b="0" i="0" u="none" strike="noStrike" dirty="0">
                <a:solidFill>
                  <a:srgbClr val="000000"/>
                </a:solidFill>
                <a:effectLst/>
                <a:latin typeface="Times New Roman" panose="02020603050405020304" pitchFamily="18" charset="0"/>
              </a:rPr>
              <a:t>(</a:t>
            </a:r>
            <a:r>
              <a:rPr lang="ja-JP" altLang="en-US" sz="2000" b="0" i="0" u="none" strike="noStrike">
                <a:solidFill>
                  <a:srgbClr val="000000"/>
                </a:solidFill>
                <a:effectLst/>
                <a:latin typeface="Times New Roman" panose="02020603050405020304" pitchFamily="18" charset="0"/>
              </a:rPr>
              <a:t>有限小</a:t>
            </a:r>
            <a:r>
              <a:rPr lang="en-US"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の</a:t>
            </a:r>
            <a:r>
              <a:rPr lang="ja-JP" altLang="en-US" sz="2000">
                <a:solidFill>
                  <a:srgbClr val="000000"/>
                </a:solidFill>
                <a:latin typeface="Times New Roman" panose="02020603050405020304" pitchFamily="18" charset="0"/>
              </a:rPr>
              <a:t>和で</a:t>
            </a:r>
            <a:r>
              <a:rPr lang="ja-JP" altLang="en-US" sz="2000" b="0" i="0" u="none" strike="noStrike">
                <a:solidFill>
                  <a:srgbClr val="000000"/>
                </a:solidFill>
                <a:effectLst/>
                <a:latin typeface="Times New Roman" panose="02020603050405020304" pitchFamily="18" charset="0"/>
              </a:rPr>
              <a:t>積分を</a:t>
            </a:r>
            <a:r>
              <a:rPr lang="ja-JP" altLang="en-US" sz="2000">
                <a:solidFill>
                  <a:srgbClr val="000000"/>
                </a:solidFill>
                <a:latin typeface="Times New Roman" panose="02020603050405020304" pitchFamily="18" charset="0"/>
              </a:rPr>
              <a:t>計算する</a:t>
            </a:r>
            <a:endParaRPr lang="ja-JP" altLang="en-US" sz="2000"/>
          </a:p>
        </p:txBody>
      </p:sp>
      <p:sp>
        <p:nvSpPr>
          <p:cNvPr id="11" name="テキスト ボックス 10">
            <a:extLst>
              <a:ext uri="{FF2B5EF4-FFF2-40B4-BE49-F238E27FC236}">
                <a16:creationId xmlns:a16="http://schemas.microsoft.com/office/drawing/2014/main" id="{2CA3CF72-63C2-E193-4AAE-D5B1F7B0665E}"/>
              </a:ext>
            </a:extLst>
          </p:cNvPr>
          <p:cNvSpPr txBox="1"/>
          <p:nvPr/>
        </p:nvSpPr>
        <p:spPr>
          <a:xfrm>
            <a:off x="6367682" y="6063718"/>
            <a:ext cx="5565104" cy="707886"/>
          </a:xfrm>
          <a:prstGeom prst="rect">
            <a:avLst/>
          </a:prstGeom>
          <a:noFill/>
        </p:spPr>
        <p:txBody>
          <a:bodyPr wrap="square">
            <a:spAutoFit/>
          </a:bodyPr>
          <a:lstStyle/>
          <a:p>
            <a:pPr rtl="0">
              <a:buNone/>
            </a:pPr>
            <a:r>
              <a:rPr lang="ja-JP" altLang="en-US" sz="2000" b="0" i="0" u="none" strike="noStrike">
                <a:solidFill>
                  <a:srgbClr val="000000"/>
                </a:solidFill>
                <a:effectLst/>
                <a:latin typeface="Times New Roman" panose="02020603050405020304" pitchFamily="18" charset="0"/>
              </a:rPr>
              <a:t>図にすると、　　の曲線下面積</a:t>
            </a:r>
            <a:r>
              <a:rPr lang="en-US" altLang="ja-JP" sz="2000" b="0" i="0" u="none" strike="noStrike" dirty="0">
                <a:solidFill>
                  <a:srgbClr val="000000"/>
                </a:solidFill>
                <a:effectLst/>
                <a:latin typeface="Times New Roman" panose="02020603050405020304" pitchFamily="18" charset="0"/>
              </a:rPr>
              <a:t> </a:t>
            </a:r>
            <a:r>
              <a:rPr lang="en-GB" altLang="ja-JP" sz="2000" b="0" i="1" u="none" strike="noStrike" dirty="0">
                <a:solidFill>
                  <a:srgbClr val="000000"/>
                </a:solidFill>
                <a:effectLst/>
                <a:latin typeface="Times New Roman" panose="02020603050405020304" pitchFamily="18" charset="0"/>
              </a:rPr>
              <a:t>f</a:t>
            </a:r>
            <a:r>
              <a:rPr lang="en-GB" altLang="ja-JP" sz="2000" b="0" i="0" u="none" strike="noStrike" dirty="0">
                <a:solidFill>
                  <a:srgbClr val="000000"/>
                </a:solidFill>
                <a:effectLst/>
                <a:latin typeface="Times New Roman" panose="02020603050405020304" pitchFamily="18" charset="0"/>
              </a:rPr>
              <a:t>(</a:t>
            </a:r>
            <a:r>
              <a:rPr lang="en-GB" altLang="ja-JP" sz="2000" b="0" i="1" u="none" strike="noStrike" dirty="0">
                <a:solidFill>
                  <a:srgbClr val="000000"/>
                </a:solidFill>
                <a:effectLst/>
                <a:latin typeface="Times New Roman" panose="02020603050405020304" pitchFamily="18" charset="0"/>
              </a:rPr>
              <a:t>t</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を幅</a:t>
            </a:r>
            <a:r>
              <a:rPr lang="en-US" altLang="ja-JP" sz="2000" b="0" i="0" u="none" strike="noStrike" dirty="0">
                <a:solidFill>
                  <a:srgbClr val="000000"/>
                </a:solidFill>
                <a:effectLst/>
                <a:latin typeface="Times New Roman" panose="02020603050405020304" pitchFamily="18" charset="0"/>
              </a:rPr>
              <a:t> </a:t>
            </a:r>
            <a:r>
              <a:rPr lang="el-GR" altLang="ja-JP" sz="2000" b="0" i="0" u="none" strike="noStrike" dirty="0">
                <a:solidFill>
                  <a:srgbClr val="000000"/>
                </a:solidFill>
                <a:effectLst/>
                <a:latin typeface="Times New Roman" panose="02020603050405020304" pitchFamily="18" charset="0"/>
              </a:rPr>
              <a:t>Δ</a:t>
            </a:r>
            <a:r>
              <a:rPr lang="en-GB" altLang="ja-JP" sz="2000" b="0" i="1"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の</a:t>
            </a:r>
            <a:endParaRPr lang="en-US" altLang="ja-JP" sz="2000" b="0" i="0" u="none" strike="noStrike" dirty="0">
              <a:solidFill>
                <a:srgbClr val="000000"/>
              </a:solidFill>
              <a:effectLst/>
              <a:latin typeface="Times New Roman" panose="02020603050405020304" pitchFamily="18" charset="0"/>
            </a:endParaRPr>
          </a:p>
          <a:p>
            <a:pPr rtl="0">
              <a:buNone/>
            </a:pPr>
            <a:r>
              <a:rPr lang="ja-JP" altLang="en-US" sz="2000" b="0" i="0" u="none" strike="noStrike">
                <a:solidFill>
                  <a:srgbClr val="000000"/>
                </a:solidFill>
                <a:effectLst/>
                <a:latin typeface="Times New Roman" panose="02020603050405020304" pitchFamily="18" charset="0"/>
              </a:rPr>
              <a:t>長方形</a:t>
            </a:r>
            <a:r>
              <a:rPr lang="ja-JP" altLang="en-US" sz="2000">
                <a:solidFill>
                  <a:srgbClr val="000000"/>
                </a:solidFill>
                <a:latin typeface="Times New Roman" panose="02020603050405020304" pitchFamily="18" charset="0"/>
              </a:rPr>
              <a:t>の</a:t>
            </a:r>
            <a:r>
              <a:rPr lang="ja-JP" altLang="en-US" sz="2000" b="0" i="0" u="none" strike="noStrike">
                <a:solidFill>
                  <a:srgbClr val="000000"/>
                </a:solidFill>
                <a:effectLst/>
                <a:latin typeface="Times New Roman" panose="02020603050405020304" pitchFamily="18" charset="0"/>
              </a:rPr>
              <a:t>面積の総和で近似することに相当</a:t>
            </a:r>
            <a:r>
              <a:rPr lang="ja-JP" altLang="en-US" sz="2000">
                <a:solidFill>
                  <a:srgbClr val="000000"/>
                </a:solidFill>
                <a:latin typeface="Times New Roman" panose="02020603050405020304" pitchFamily="18" charset="0"/>
              </a:rPr>
              <a:t>する</a:t>
            </a:r>
            <a:endParaRPr lang="ja-JP" altLang="en-US" sz="2000" b="0">
              <a:effectLst/>
            </a:endParaRPr>
          </a:p>
        </p:txBody>
      </p:sp>
      <p:sp>
        <p:nvSpPr>
          <p:cNvPr id="14" name="正方形/長方形 13">
            <a:extLst>
              <a:ext uri="{FF2B5EF4-FFF2-40B4-BE49-F238E27FC236}">
                <a16:creationId xmlns:a16="http://schemas.microsoft.com/office/drawing/2014/main" id="{21B9676D-6766-406F-1EBE-6FFC4B6C0F1A}"/>
              </a:ext>
            </a:extLst>
          </p:cNvPr>
          <p:cNvSpPr/>
          <p:nvPr/>
        </p:nvSpPr>
        <p:spPr>
          <a:xfrm>
            <a:off x="139314" y="3031446"/>
            <a:ext cx="11855464" cy="3735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6B4FF005-9324-29A2-9F2C-D8F7A44F9DA0}"/>
              </a:ext>
            </a:extLst>
          </p:cNvPr>
          <p:cNvGrpSpPr>
            <a:grpSpLocks noChangeAspect="1"/>
          </p:cNvGrpSpPr>
          <p:nvPr/>
        </p:nvGrpSpPr>
        <p:grpSpPr>
          <a:xfrm>
            <a:off x="7250800" y="3905744"/>
            <a:ext cx="3920395" cy="2095896"/>
            <a:chOff x="1326223" y="2283612"/>
            <a:chExt cx="7832361" cy="4187285"/>
          </a:xfrm>
        </p:grpSpPr>
        <p:sp>
          <p:nvSpPr>
            <p:cNvPr id="39" name="線">
              <a:extLst>
                <a:ext uri="{FF2B5EF4-FFF2-40B4-BE49-F238E27FC236}">
                  <a16:creationId xmlns:a16="http://schemas.microsoft.com/office/drawing/2014/main" id="{0C4FE764-D82F-AE05-F1E5-BED0BF7928E2}"/>
                </a:ext>
              </a:extLst>
            </p:cNvPr>
            <p:cNvSpPr/>
            <p:nvPr/>
          </p:nvSpPr>
          <p:spPr>
            <a:xfrm flipH="1">
              <a:off x="2616200" y="2638922"/>
              <a:ext cx="0" cy="2656978"/>
            </a:xfrm>
            <a:prstGeom prst="line">
              <a:avLst/>
            </a:prstGeom>
            <a:ln w="38100">
              <a:solidFill>
                <a:srgbClr val="000000"/>
              </a:solidFill>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40" name="線">
              <a:extLst>
                <a:ext uri="{FF2B5EF4-FFF2-40B4-BE49-F238E27FC236}">
                  <a16:creationId xmlns:a16="http://schemas.microsoft.com/office/drawing/2014/main" id="{AF17CF88-2793-EAAC-9BEA-49412B0E2E51}"/>
                </a:ext>
              </a:extLst>
            </p:cNvPr>
            <p:cNvSpPr/>
            <p:nvPr/>
          </p:nvSpPr>
          <p:spPr>
            <a:xfrm flipH="1" flipV="1">
              <a:off x="2603500" y="5295900"/>
              <a:ext cx="6032500" cy="1"/>
            </a:xfrm>
            <a:prstGeom prst="line">
              <a:avLst/>
            </a:prstGeom>
            <a:ln w="38100">
              <a:solidFill>
                <a:srgbClr val="000000"/>
              </a:solidFill>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41" name="線">
              <a:extLst>
                <a:ext uri="{FF2B5EF4-FFF2-40B4-BE49-F238E27FC236}">
                  <a16:creationId xmlns:a16="http://schemas.microsoft.com/office/drawing/2014/main" id="{8AC93F5C-8D07-2FA3-4B8E-9292E3E03CFD}"/>
                </a:ext>
              </a:extLst>
            </p:cNvPr>
            <p:cNvSpPr/>
            <p:nvPr/>
          </p:nvSpPr>
          <p:spPr>
            <a:xfrm>
              <a:off x="2616200" y="2706410"/>
              <a:ext cx="5499100" cy="951191"/>
            </a:xfrm>
            <a:custGeom>
              <a:avLst/>
              <a:gdLst/>
              <a:ahLst/>
              <a:cxnLst>
                <a:cxn ang="0">
                  <a:pos x="wd2" y="hd2"/>
                </a:cxn>
                <a:cxn ang="5400000">
                  <a:pos x="wd2" y="hd2"/>
                </a:cxn>
                <a:cxn ang="10800000">
                  <a:pos x="wd2" y="hd2"/>
                </a:cxn>
                <a:cxn ang="16200000">
                  <a:pos x="wd2" y="hd2"/>
                </a:cxn>
              </a:cxnLst>
              <a:rect l="0" t="0" r="r" b="b"/>
              <a:pathLst>
                <a:path w="21600" h="14068" extrusionOk="0">
                  <a:moveTo>
                    <a:pt x="0" y="14068"/>
                  </a:moveTo>
                  <a:cubicBezTo>
                    <a:pt x="0" y="14068"/>
                    <a:pt x="2145" y="-7532"/>
                    <a:pt x="4839" y="2798"/>
                  </a:cubicBezTo>
                  <a:cubicBezTo>
                    <a:pt x="7533" y="13129"/>
                    <a:pt x="11324" y="7306"/>
                    <a:pt x="11324" y="7306"/>
                  </a:cubicBezTo>
                  <a:cubicBezTo>
                    <a:pt x="11324" y="7306"/>
                    <a:pt x="15764" y="-4527"/>
                    <a:pt x="17210" y="4301"/>
                  </a:cubicBezTo>
                  <a:cubicBezTo>
                    <a:pt x="18657" y="13129"/>
                    <a:pt x="21600" y="10499"/>
                    <a:pt x="21600" y="10499"/>
                  </a:cubicBezTo>
                </a:path>
              </a:pathLst>
            </a:custGeom>
            <a:ln w="25400">
              <a:solidFill>
                <a:srgbClr val="EF282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2" name="四角形">
              <a:extLst>
                <a:ext uri="{FF2B5EF4-FFF2-40B4-BE49-F238E27FC236}">
                  <a16:creationId xmlns:a16="http://schemas.microsoft.com/office/drawing/2014/main" id="{7CA3E66F-FA1D-40B5-9099-AAC2BFF3DE03}"/>
                </a:ext>
              </a:extLst>
            </p:cNvPr>
            <p:cNvSpPr/>
            <p:nvPr/>
          </p:nvSpPr>
          <p:spPr>
            <a:xfrm>
              <a:off x="2628900" y="3632200"/>
              <a:ext cx="571500" cy="16637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 name="四角形">
              <a:extLst>
                <a:ext uri="{FF2B5EF4-FFF2-40B4-BE49-F238E27FC236}">
                  <a16:creationId xmlns:a16="http://schemas.microsoft.com/office/drawing/2014/main" id="{B7A44C11-3EA9-4C28-AE4C-641914B9263F}"/>
                </a:ext>
              </a:extLst>
            </p:cNvPr>
            <p:cNvSpPr/>
            <p:nvPr/>
          </p:nvSpPr>
          <p:spPr>
            <a:xfrm>
              <a:off x="3200400" y="2819400"/>
              <a:ext cx="571500" cy="24765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4" name="四角形">
              <a:extLst>
                <a:ext uri="{FF2B5EF4-FFF2-40B4-BE49-F238E27FC236}">
                  <a16:creationId xmlns:a16="http://schemas.microsoft.com/office/drawing/2014/main" id="{637B0EE1-D758-DCD4-B7FC-A2C6A8554904}"/>
                </a:ext>
              </a:extLst>
            </p:cNvPr>
            <p:cNvSpPr/>
            <p:nvPr/>
          </p:nvSpPr>
          <p:spPr>
            <a:xfrm>
              <a:off x="3771900" y="2844800"/>
              <a:ext cx="571500" cy="24511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 name="四角形">
              <a:extLst>
                <a:ext uri="{FF2B5EF4-FFF2-40B4-BE49-F238E27FC236}">
                  <a16:creationId xmlns:a16="http://schemas.microsoft.com/office/drawing/2014/main" id="{39E6F1DF-8CD7-B65B-2FFF-6FEF684D87E6}"/>
                </a:ext>
              </a:extLst>
            </p:cNvPr>
            <p:cNvSpPr/>
            <p:nvPr/>
          </p:nvSpPr>
          <p:spPr>
            <a:xfrm>
              <a:off x="4343400" y="3225800"/>
              <a:ext cx="571500" cy="20701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 name="四角形">
              <a:extLst>
                <a:ext uri="{FF2B5EF4-FFF2-40B4-BE49-F238E27FC236}">
                  <a16:creationId xmlns:a16="http://schemas.microsoft.com/office/drawing/2014/main" id="{6115AFA3-63AC-8A4A-651A-A60429910E33}"/>
                </a:ext>
              </a:extLst>
            </p:cNvPr>
            <p:cNvSpPr/>
            <p:nvPr/>
          </p:nvSpPr>
          <p:spPr>
            <a:xfrm>
              <a:off x="4914900" y="3302000"/>
              <a:ext cx="571500" cy="19939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7" name="四角形">
              <a:extLst>
                <a:ext uri="{FF2B5EF4-FFF2-40B4-BE49-F238E27FC236}">
                  <a16:creationId xmlns:a16="http://schemas.microsoft.com/office/drawing/2014/main" id="{539E3825-CCB1-35B7-4534-2FD9CC7AA661}"/>
                </a:ext>
              </a:extLst>
            </p:cNvPr>
            <p:cNvSpPr/>
            <p:nvPr/>
          </p:nvSpPr>
          <p:spPr>
            <a:xfrm>
              <a:off x="5486400" y="3213100"/>
              <a:ext cx="571500" cy="20828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 name="四角形">
              <a:extLst>
                <a:ext uri="{FF2B5EF4-FFF2-40B4-BE49-F238E27FC236}">
                  <a16:creationId xmlns:a16="http://schemas.microsoft.com/office/drawing/2014/main" id="{5A99FAE9-D0CC-8914-01FF-DA06FA5E0974}"/>
                </a:ext>
              </a:extLst>
            </p:cNvPr>
            <p:cNvSpPr/>
            <p:nvPr/>
          </p:nvSpPr>
          <p:spPr>
            <a:xfrm>
              <a:off x="6057900" y="2921000"/>
              <a:ext cx="571500" cy="23749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 name="四角形">
              <a:extLst>
                <a:ext uri="{FF2B5EF4-FFF2-40B4-BE49-F238E27FC236}">
                  <a16:creationId xmlns:a16="http://schemas.microsoft.com/office/drawing/2014/main" id="{293399E1-12B4-CEE5-3158-EE46376F24A7}"/>
                </a:ext>
              </a:extLst>
            </p:cNvPr>
            <p:cNvSpPr/>
            <p:nvPr/>
          </p:nvSpPr>
          <p:spPr>
            <a:xfrm>
              <a:off x="6629400" y="2781300"/>
              <a:ext cx="571500" cy="25146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0" name="四角形">
              <a:extLst>
                <a:ext uri="{FF2B5EF4-FFF2-40B4-BE49-F238E27FC236}">
                  <a16:creationId xmlns:a16="http://schemas.microsoft.com/office/drawing/2014/main" id="{14C8B832-9C3C-9B37-B0D9-51D310CBD235}"/>
                </a:ext>
              </a:extLst>
            </p:cNvPr>
            <p:cNvSpPr/>
            <p:nvPr/>
          </p:nvSpPr>
          <p:spPr>
            <a:xfrm>
              <a:off x="7200900" y="3238500"/>
              <a:ext cx="571500" cy="20574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 name="四角形">
              <a:extLst>
                <a:ext uri="{FF2B5EF4-FFF2-40B4-BE49-F238E27FC236}">
                  <a16:creationId xmlns:a16="http://schemas.microsoft.com/office/drawing/2014/main" id="{E5139560-C8F1-81FB-B31B-ADB1727BD275}"/>
                </a:ext>
              </a:extLst>
            </p:cNvPr>
            <p:cNvSpPr/>
            <p:nvPr/>
          </p:nvSpPr>
          <p:spPr>
            <a:xfrm>
              <a:off x="7772400" y="3454400"/>
              <a:ext cx="571501" cy="18415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2" name="x">
              <a:extLst>
                <a:ext uri="{FF2B5EF4-FFF2-40B4-BE49-F238E27FC236}">
                  <a16:creationId xmlns:a16="http://schemas.microsoft.com/office/drawing/2014/main" id="{06F2F159-9639-6AD1-4302-E3B90C71D5BC}"/>
                </a:ext>
              </a:extLst>
            </p:cNvPr>
            <p:cNvSpPr/>
            <p:nvPr/>
          </p:nvSpPr>
          <p:spPr>
            <a:xfrm>
              <a:off x="8906912" y="4934138"/>
              <a:ext cx="251672"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dirty="0"/>
                <a:t>t</a:t>
              </a:r>
              <a:endParaRPr dirty="0"/>
            </a:p>
          </p:txBody>
        </p:sp>
        <p:sp>
          <p:nvSpPr>
            <p:cNvPr id="53" name="f(x)">
              <a:extLst>
                <a:ext uri="{FF2B5EF4-FFF2-40B4-BE49-F238E27FC236}">
                  <a16:creationId xmlns:a16="http://schemas.microsoft.com/office/drawing/2014/main" id="{D8CB11FA-FE50-1961-88E7-FE59471FF79A}"/>
                </a:ext>
              </a:extLst>
            </p:cNvPr>
            <p:cNvSpPr/>
            <p:nvPr/>
          </p:nvSpPr>
          <p:spPr>
            <a:xfrm>
              <a:off x="1336286" y="2283612"/>
              <a:ext cx="1364290" cy="942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sz="2400" dirty="0" err="1"/>
                <a:t>dy</a:t>
              </a:r>
              <a:r>
                <a:rPr sz="2400" i="0" dirty="0"/>
                <a:t>(</a:t>
              </a:r>
              <a:r>
                <a:rPr lang="en-US" sz="2400" dirty="0"/>
                <a:t>t</a:t>
              </a:r>
              <a:r>
                <a:rPr sz="2400" i="0" dirty="0"/>
                <a:t>)</a:t>
              </a:r>
            </a:p>
          </p:txBody>
        </p:sp>
        <p:sp>
          <p:nvSpPr>
            <p:cNvPr id="54" name="O">
              <a:extLst>
                <a:ext uri="{FF2B5EF4-FFF2-40B4-BE49-F238E27FC236}">
                  <a16:creationId xmlns:a16="http://schemas.microsoft.com/office/drawing/2014/main" id="{C239B192-1532-F05C-4CF2-E9A7DB257B4F}"/>
                </a:ext>
              </a:extLst>
            </p:cNvPr>
            <p:cNvSpPr/>
            <p:nvPr/>
          </p:nvSpPr>
          <p:spPr>
            <a:xfrm>
              <a:off x="2229795" y="5219700"/>
              <a:ext cx="499506" cy="76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Times Roman"/>
                  <a:ea typeface="Times Roman"/>
                  <a:cs typeface="Times Roman"/>
                  <a:sym typeface="Times Roman"/>
                </a:defRPr>
              </a:lvl1pPr>
            </a:lstStyle>
            <a:p>
              <a:r>
                <a:t>O</a:t>
              </a:r>
            </a:p>
          </p:txBody>
        </p:sp>
        <p:sp>
          <p:nvSpPr>
            <p:cNvPr id="55" name="線">
              <a:extLst>
                <a:ext uri="{FF2B5EF4-FFF2-40B4-BE49-F238E27FC236}">
                  <a16:creationId xmlns:a16="http://schemas.microsoft.com/office/drawing/2014/main" id="{45442F93-72F8-12D5-85E8-8CBA4F947A14}"/>
                </a:ext>
              </a:extLst>
            </p:cNvPr>
            <p:cNvSpPr/>
            <p:nvPr/>
          </p:nvSpPr>
          <p:spPr>
            <a:xfrm>
              <a:off x="4330700" y="5283200"/>
              <a:ext cx="0" cy="635000"/>
            </a:xfrm>
            <a:prstGeom prst="line">
              <a:avLst/>
            </a:prstGeom>
            <a:ln w="38100">
              <a:solidFill>
                <a:srgbClr val="000000"/>
              </a:solidFill>
              <a:prstDash val="sysDot"/>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53D01419-13D3-42E2-7D98-77F72F269C2A}"/>
                </a:ext>
              </a:extLst>
            </p:cNvPr>
            <p:cNvSpPr/>
            <p:nvPr/>
          </p:nvSpPr>
          <p:spPr>
            <a:xfrm>
              <a:off x="4902200" y="5308600"/>
              <a:ext cx="0" cy="609600"/>
            </a:xfrm>
            <a:prstGeom prst="line">
              <a:avLst/>
            </a:prstGeom>
            <a:ln w="38100">
              <a:solidFill>
                <a:srgbClr val="000000"/>
              </a:solidFill>
              <a:prstDash val="sysDot"/>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18CB2C44-8FBB-70FA-3DCE-0EE0CACB92B0}"/>
                </a:ext>
              </a:extLst>
            </p:cNvPr>
            <p:cNvSpPr/>
            <p:nvPr/>
          </p:nvSpPr>
          <p:spPr>
            <a:xfrm>
              <a:off x="4927600" y="5651500"/>
              <a:ext cx="508000" cy="0"/>
            </a:xfrm>
            <a:prstGeom prst="line">
              <a:avLst/>
            </a:prstGeom>
            <a:ln w="38100">
              <a:solidFill>
                <a:srgbClr val="000000"/>
              </a:solidFill>
              <a:miter lim="400000"/>
              <a:headEnd type="triangle"/>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B2C34F5-B94F-D0D8-079F-CDA5D6D48B29}"/>
                </a:ext>
              </a:extLst>
            </p:cNvPr>
            <p:cNvSpPr/>
            <p:nvPr/>
          </p:nvSpPr>
          <p:spPr>
            <a:xfrm flipH="1">
              <a:off x="3822700" y="5651500"/>
              <a:ext cx="495300" cy="0"/>
            </a:xfrm>
            <a:prstGeom prst="line">
              <a:avLst/>
            </a:prstGeom>
            <a:ln w="38100">
              <a:solidFill>
                <a:srgbClr val="000000"/>
              </a:solidFill>
              <a:miter lim="400000"/>
              <a:headEnd type="triangle"/>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9" name="Δx">
              <a:extLst>
                <a:ext uri="{FF2B5EF4-FFF2-40B4-BE49-F238E27FC236}">
                  <a16:creationId xmlns:a16="http://schemas.microsoft.com/office/drawing/2014/main" id="{257C2E41-D728-E6EF-D094-61B1317BA6C0}"/>
                </a:ext>
              </a:extLst>
            </p:cNvPr>
            <p:cNvSpPr/>
            <p:nvPr/>
          </p:nvSpPr>
          <p:spPr>
            <a:xfrm>
              <a:off x="4277240" y="5528064"/>
              <a:ext cx="749400" cy="942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latin typeface="Symbol"/>
                  <a:ea typeface="Symbol"/>
                  <a:cs typeface="Symbol"/>
                  <a:sym typeface="Symbol"/>
                </a:defRPr>
              </a:pPr>
              <a:r>
                <a:rPr sz="2400" dirty="0"/>
                <a:t>D</a:t>
              </a:r>
              <a:r>
                <a:rPr lang="en-US" sz="2400" i="1" dirty="0">
                  <a:latin typeface="Times New Roman"/>
                  <a:cs typeface="Times New Roman"/>
                  <a:sym typeface="Times New Roman"/>
                </a:rPr>
                <a:t>t</a:t>
              </a:r>
              <a:endParaRPr sz="2400" i="1" dirty="0">
                <a:latin typeface="Times New Roman"/>
                <a:ea typeface="Times New Roman"/>
                <a:cs typeface="Times New Roman"/>
                <a:sym typeface="Times New Roman"/>
              </a:endParaRPr>
            </a:p>
          </p:txBody>
        </p:sp>
        <p:sp>
          <p:nvSpPr>
            <p:cNvPr id="60" name="f(0)">
              <a:extLst>
                <a:ext uri="{FF2B5EF4-FFF2-40B4-BE49-F238E27FC236}">
                  <a16:creationId xmlns:a16="http://schemas.microsoft.com/office/drawing/2014/main" id="{831C74DC-FF3F-4F1D-AE3C-2489D32A4907}"/>
                </a:ext>
              </a:extLst>
            </p:cNvPr>
            <p:cNvSpPr/>
            <p:nvPr/>
          </p:nvSpPr>
          <p:spPr>
            <a:xfrm>
              <a:off x="4610197" y="3471232"/>
              <a:ext cx="1911928" cy="168070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i="1">
                  <a:latin typeface="Times Roman"/>
                  <a:ea typeface="Times Roman"/>
                  <a:cs typeface="Times Roman"/>
                  <a:sym typeface="Times Roman"/>
                </a:defRPr>
              </a:lvl1pPr>
            </a:lstStyle>
            <a:p>
              <a:r>
                <a:rPr lang="en-GB" sz="4800" dirty="0"/>
                <a:t>y</a:t>
              </a:r>
              <a:r>
                <a:rPr sz="4800" i="0" dirty="0"/>
                <a:t>(</a:t>
              </a:r>
              <a:r>
                <a:rPr lang="en-US" sz="4800" dirty="0"/>
                <a:t>t</a:t>
              </a:r>
              <a:r>
                <a:rPr sz="4800" i="0" dirty="0"/>
                <a:t>)</a:t>
              </a:r>
            </a:p>
          </p:txBody>
        </p:sp>
        <p:sp>
          <p:nvSpPr>
            <p:cNvPr id="61" name="f(x)">
              <a:extLst>
                <a:ext uri="{FF2B5EF4-FFF2-40B4-BE49-F238E27FC236}">
                  <a16:creationId xmlns:a16="http://schemas.microsoft.com/office/drawing/2014/main" id="{FF7694CE-7AFE-20C4-DB32-5583D978DF60}"/>
                </a:ext>
              </a:extLst>
            </p:cNvPr>
            <p:cNvSpPr/>
            <p:nvPr/>
          </p:nvSpPr>
          <p:spPr>
            <a:xfrm>
              <a:off x="1483729" y="2968059"/>
              <a:ext cx="682146" cy="942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sz="2400" dirty="0"/>
                <a:t>dt</a:t>
              </a:r>
              <a:endParaRPr sz="2400" i="0" dirty="0"/>
            </a:p>
          </p:txBody>
        </p:sp>
        <p:cxnSp>
          <p:nvCxnSpPr>
            <p:cNvPr id="62" name="直線コネクタ 61">
              <a:extLst>
                <a:ext uri="{FF2B5EF4-FFF2-40B4-BE49-F238E27FC236}">
                  <a16:creationId xmlns:a16="http://schemas.microsoft.com/office/drawing/2014/main" id="{358C7E5E-5B3E-A8A2-6BB5-63B2424A04D8}"/>
                </a:ext>
              </a:extLst>
            </p:cNvPr>
            <p:cNvCxnSpPr>
              <a:cxnSpLocks/>
            </p:cNvCxnSpPr>
            <p:nvPr/>
          </p:nvCxnSpPr>
          <p:spPr>
            <a:xfrm>
              <a:off x="1326223" y="3196903"/>
              <a:ext cx="1035951" cy="0"/>
            </a:xfrm>
            <a:prstGeom prst="lin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cxnSp>
        <p:nvCxnSpPr>
          <p:cNvPr id="1025" name="直線コネクタ 1024">
            <a:extLst>
              <a:ext uri="{FF2B5EF4-FFF2-40B4-BE49-F238E27FC236}">
                <a16:creationId xmlns:a16="http://schemas.microsoft.com/office/drawing/2014/main" id="{3838F0C2-AEC8-B37E-43DE-2AA2808C8DF7}"/>
              </a:ext>
            </a:extLst>
          </p:cNvPr>
          <p:cNvCxnSpPr>
            <a:cxnSpLocks/>
          </p:cNvCxnSpPr>
          <p:nvPr/>
        </p:nvCxnSpPr>
        <p:spPr>
          <a:xfrm>
            <a:off x="6096000" y="4064684"/>
            <a:ext cx="0" cy="23111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6" name="テキスト ボックス 1035">
            <a:extLst>
              <a:ext uri="{FF2B5EF4-FFF2-40B4-BE49-F238E27FC236}">
                <a16:creationId xmlns:a16="http://schemas.microsoft.com/office/drawing/2014/main" id="{2D42E19B-718C-90F5-AE9D-FF144E0FD92C}"/>
              </a:ext>
            </a:extLst>
          </p:cNvPr>
          <p:cNvSpPr txBox="1"/>
          <p:nvPr/>
        </p:nvSpPr>
        <p:spPr>
          <a:xfrm>
            <a:off x="414196" y="4956479"/>
            <a:ext cx="5691919" cy="400110"/>
          </a:xfrm>
          <a:prstGeom prst="rect">
            <a:avLst/>
          </a:prstGeom>
          <a:noFill/>
        </p:spPr>
        <p:txBody>
          <a:bodyPr wrap="square">
            <a:spAutoFit/>
          </a:bodyPr>
          <a:lstStyle/>
          <a:p>
            <a:r>
              <a:rPr lang="ja-JP" altLang="en-US" sz="2000"/>
              <a:t>微分の定義の式を、極限ぬきで式変形してみる</a:t>
            </a:r>
          </a:p>
        </p:txBody>
      </p:sp>
      <p:sp>
        <p:nvSpPr>
          <p:cNvPr id="1037" name="三角形 1036">
            <a:extLst>
              <a:ext uri="{FF2B5EF4-FFF2-40B4-BE49-F238E27FC236}">
                <a16:creationId xmlns:a16="http://schemas.microsoft.com/office/drawing/2014/main" id="{F8121C94-5E5D-B51C-8030-38B018B31FEC}"/>
              </a:ext>
            </a:extLst>
          </p:cNvPr>
          <p:cNvSpPr/>
          <p:nvPr/>
        </p:nvSpPr>
        <p:spPr>
          <a:xfrm rot="10800000">
            <a:off x="2858470" y="5424936"/>
            <a:ext cx="620560" cy="232086"/>
          </a:xfrm>
          <a:prstGeom prst="triangle">
            <a:avLst/>
          </a:prstGeom>
          <a:solidFill>
            <a:srgbClr val="0118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038" name="テキスト ボックス 1037">
            <a:extLst>
              <a:ext uri="{FF2B5EF4-FFF2-40B4-BE49-F238E27FC236}">
                <a16:creationId xmlns:a16="http://schemas.microsoft.com/office/drawing/2014/main" id="{F3112319-FD29-C143-5E79-399C7857357C}"/>
              </a:ext>
            </a:extLst>
          </p:cNvPr>
          <p:cNvSpPr txBox="1"/>
          <p:nvPr/>
        </p:nvSpPr>
        <p:spPr>
          <a:xfrm>
            <a:off x="480281" y="6285480"/>
            <a:ext cx="5387204" cy="400110"/>
          </a:xfrm>
          <a:prstGeom prst="rect">
            <a:avLst/>
          </a:prstGeom>
          <a:noFill/>
        </p:spPr>
        <p:txBody>
          <a:bodyPr wrap="square">
            <a:spAutoFit/>
          </a:bodyPr>
          <a:lstStyle/>
          <a:p>
            <a:r>
              <a:rPr lang="ja-JP" altLang="en-US" sz="2000"/>
              <a:t>この式がオイラー法の基本となるアイディア</a:t>
            </a:r>
          </a:p>
        </p:txBody>
      </p:sp>
      <p:pic>
        <p:nvPicPr>
          <p:cNvPr id="12" name="図 11">
            <a:extLst>
              <a:ext uri="{FF2B5EF4-FFF2-40B4-BE49-F238E27FC236}">
                <a16:creationId xmlns:a16="http://schemas.microsoft.com/office/drawing/2014/main" id="{1B01BB5F-0331-BEBA-E9DF-D87FB0891A03}"/>
              </a:ext>
            </a:extLst>
          </p:cNvPr>
          <p:cNvPicPr>
            <a:picLocks noChangeAspect="1"/>
          </p:cNvPicPr>
          <p:nvPr/>
        </p:nvPicPr>
        <p:blipFill>
          <a:blip r:embed="rId3"/>
          <a:stretch>
            <a:fillRect/>
          </a:stretch>
        </p:blipFill>
        <p:spPr>
          <a:xfrm>
            <a:off x="1097907" y="4020252"/>
            <a:ext cx="3905093" cy="750284"/>
          </a:xfrm>
          <a:prstGeom prst="rect">
            <a:avLst/>
          </a:prstGeom>
        </p:spPr>
      </p:pic>
      <p:pic>
        <p:nvPicPr>
          <p:cNvPr id="13" name="図 12">
            <a:extLst>
              <a:ext uri="{FF2B5EF4-FFF2-40B4-BE49-F238E27FC236}">
                <a16:creationId xmlns:a16="http://schemas.microsoft.com/office/drawing/2014/main" id="{E6E24065-2301-8F0E-ECF1-790C479DBDF5}"/>
              </a:ext>
            </a:extLst>
          </p:cNvPr>
          <p:cNvPicPr>
            <a:picLocks noChangeAspect="1"/>
          </p:cNvPicPr>
          <p:nvPr/>
        </p:nvPicPr>
        <p:blipFill>
          <a:blip r:embed="rId4"/>
          <a:stretch>
            <a:fillRect/>
          </a:stretch>
        </p:blipFill>
        <p:spPr>
          <a:xfrm>
            <a:off x="1416621" y="5551774"/>
            <a:ext cx="3227238" cy="655403"/>
          </a:xfrm>
          <a:prstGeom prst="rect">
            <a:avLst/>
          </a:prstGeom>
        </p:spPr>
      </p:pic>
      <p:pic>
        <p:nvPicPr>
          <p:cNvPr id="15" name="図 14">
            <a:extLst>
              <a:ext uri="{FF2B5EF4-FFF2-40B4-BE49-F238E27FC236}">
                <a16:creationId xmlns:a16="http://schemas.microsoft.com/office/drawing/2014/main" id="{27924695-0416-6631-D69B-3C283028EA6B}"/>
              </a:ext>
            </a:extLst>
          </p:cNvPr>
          <p:cNvPicPr>
            <a:picLocks noChangeAspect="1"/>
          </p:cNvPicPr>
          <p:nvPr/>
        </p:nvPicPr>
        <p:blipFill>
          <a:blip r:embed="rId5"/>
          <a:stretch>
            <a:fillRect/>
          </a:stretch>
        </p:blipFill>
        <p:spPr>
          <a:xfrm>
            <a:off x="7815827" y="5770757"/>
            <a:ext cx="608845" cy="608845"/>
          </a:xfrm>
          <a:prstGeom prst="rect">
            <a:avLst/>
          </a:prstGeom>
        </p:spPr>
      </p:pic>
    </p:spTree>
    <p:extLst>
      <p:ext uri="{BB962C8B-B14F-4D97-AF65-F5344CB8AC3E}">
        <p14:creationId xmlns:p14="http://schemas.microsoft.com/office/powerpoint/2010/main" val="1808848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29748-7456-B38B-CB9D-F630C56773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BAC7A1-B025-268D-98F5-BE1C2FCADB68}"/>
              </a:ext>
            </a:extLst>
          </p:cNvPr>
          <p:cNvSpPr>
            <a:spLocks noGrp="1"/>
          </p:cNvSpPr>
          <p:nvPr>
            <p:ph type="title"/>
          </p:nvPr>
        </p:nvSpPr>
        <p:spPr/>
        <p:txBody>
          <a:bodyPr/>
          <a:lstStyle/>
          <a:p>
            <a:r>
              <a:rPr kumimoji="1" lang="ja-JP" altLang="en-US"/>
              <a:t>オイラー法を</a:t>
            </a:r>
            <a:r>
              <a:rPr kumimoji="1" lang="en-US" altLang="ja-JP" dirty="0"/>
              <a:t>python</a:t>
            </a:r>
            <a:r>
              <a:rPr kumimoji="1" lang="ja-JP" altLang="en-US"/>
              <a:t>で実装する</a:t>
            </a:r>
          </a:p>
        </p:txBody>
      </p:sp>
      <p:sp>
        <p:nvSpPr>
          <p:cNvPr id="3" name="テキスト ボックス 2">
            <a:extLst>
              <a:ext uri="{FF2B5EF4-FFF2-40B4-BE49-F238E27FC236}">
                <a16:creationId xmlns:a16="http://schemas.microsoft.com/office/drawing/2014/main" id="{13A61EE1-DFDC-8EF0-D1F7-721E2BF87255}"/>
              </a:ext>
            </a:extLst>
          </p:cNvPr>
          <p:cNvSpPr txBox="1"/>
          <p:nvPr/>
        </p:nvSpPr>
        <p:spPr>
          <a:xfrm>
            <a:off x="173179" y="1876484"/>
            <a:ext cx="5888956" cy="4708981"/>
          </a:xfrm>
          <a:prstGeom prst="rect">
            <a:avLst/>
          </a:prstGeom>
          <a:noFill/>
        </p:spPr>
        <p:txBody>
          <a:bodyPr wrap="square">
            <a:spAutoFit/>
          </a:bodyPr>
          <a:lstStyle/>
          <a:p>
            <a:pPr rtl="0">
              <a:buNone/>
            </a:pPr>
            <a:r>
              <a:rPr lang="ja-JP" altLang="en-US" sz="2000" b="1" u="none" strike="noStrike">
                <a:solidFill>
                  <a:srgbClr val="000000"/>
                </a:solidFill>
                <a:effectLst/>
                <a:latin typeface="Hiragino Kaku Gothic ProN W6" panose="020B0300000000000000" pitchFamily="34" charset="-128"/>
                <a:ea typeface="Hiragino Kaku Gothic ProN W6" panose="020B0300000000000000" pitchFamily="34" charset="-128"/>
              </a:rPr>
              <a:t>アルゴリズム</a:t>
            </a:r>
            <a:endParaRPr lang="en-US" altLang="ja-JP" sz="2000" b="1" u="none" strike="noStrike" dirty="0">
              <a:solidFill>
                <a:srgbClr val="000000"/>
              </a:solidFill>
              <a:effectLst/>
              <a:latin typeface="Hiragino Kaku Gothic ProN W6" panose="020B0300000000000000" pitchFamily="34" charset="-128"/>
              <a:ea typeface="Hiragino Kaku Gothic ProN W6" panose="020B0300000000000000" pitchFamily="34" charset="-128"/>
            </a:endParaRPr>
          </a:p>
          <a:p>
            <a:pPr rtl="0">
              <a:buNone/>
            </a:pPr>
            <a:endParaRPr lang="ja-JP" altLang="en-US" sz="2000" b="0">
              <a:effectLst/>
            </a:endParaRPr>
          </a:p>
          <a:p>
            <a:pPr marL="457200" indent="-457200" rtl="0" fontAlgn="base">
              <a:buFont typeface="+mj-lt"/>
              <a:buAutoNum type="arabicPeriod"/>
            </a:pPr>
            <a:r>
              <a:rPr lang="ja-JP" altLang="en-US" sz="2000" b="0" i="0" u="none" strike="noStrike">
                <a:solidFill>
                  <a:srgbClr val="000000"/>
                </a:solidFill>
                <a:effectLst/>
                <a:latin typeface="Times New Roman" panose="02020603050405020304" pitchFamily="18" charset="0"/>
              </a:rPr>
              <a:t>以下のパラメータを設定する</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関数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 (t) </a:t>
            </a:r>
            <a:r>
              <a:rPr lang="ja-JP" altLang="en-US" sz="2000" b="0" i="0" u="none" strike="noStrike">
                <a:solidFill>
                  <a:srgbClr val="000000"/>
                </a:solidFill>
                <a:effectLst/>
                <a:latin typeface="Times New Roman" panose="02020603050405020304" pitchFamily="18" charset="0"/>
              </a:rPr>
              <a:t>の初期値</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時刻の変数 </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 </a:t>
            </a:r>
            <a:r>
              <a:rPr lang="en-US" altLang="ja-JP" sz="2000" b="0" i="0" u="none" strike="noStrike" dirty="0">
                <a:solidFill>
                  <a:srgbClr val="000000"/>
                </a:solidFill>
                <a:effectLst/>
                <a:latin typeface="Times New Roman" panose="02020603050405020304" pitchFamily="18" charset="0"/>
              </a:rPr>
              <a:t>0 </a:t>
            </a:r>
            <a:r>
              <a:rPr lang="ja-JP" altLang="en-US" sz="2000" b="0" i="0" u="none" strike="noStrike">
                <a:solidFill>
                  <a:srgbClr val="000000"/>
                </a:solidFill>
                <a:effectLst/>
                <a:latin typeface="Times New Roman" panose="02020603050405020304" pitchFamily="18" charset="0"/>
              </a:rPr>
              <a:t>に初期化する</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a:solidFill>
                  <a:srgbClr val="000000"/>
                </a:solidFill>
                <a:latin typeface="Times New Roman" panose="02020603050405020304" pitchFamily="18" charset="0"/>
              </a:rPr>
              <a:t>時間の刻み幅 ∆</a:t>
            </a:r>
            <a:r>
              <a:rPr lang="en-GB" altLang="ja-JP" sz="2000" dirty="0">
                <a:solidFill>
                  <a:srgbClr val="000000"/>
                </a:solidFill>
                <a:latin typeface="Times New Roman" panose="02020603050405020304" pitchFamily="18" charset="0"/>
              </a:rPr>
              <a:t>t </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終了時刻 </a:t>
            </a:r>
            <a:r>
              <a:rPr lang="en-GB" altLang="ja-JP" sz="2000" b="0" i="0" u="none" strike="noStrike" dirty="0" err="1">
                <a:solidFill>
                  <a:srgbClr val="000000"/>
                </a:solidFill>
                <a:effectLst/>
                <a:latin typeface="Times New Roman" panose="02020603050405020304" pitchFamily="18" charset="0"/>
              </a:rPr>
              <a:t>endtime</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も適当に設定</a:t>
            </a:r>
            <a:r>
              <a:rPr lang="ja-JP" altLang="en-US" sz="2000">
                <a:solidFill>
                  <a:srgbClr val="000000"/>
                </a:solidFill>
                <a:latin typeface="Times New Roman" panose="02020603050405020304" pitchFamily="18" charset="0"/>
              </a:rPr>
              <a:t>する</a:t>
            </a:r>
            <a:endParaRPr lang="en-US" altLang="ja-JP" sz="2000" dirty="0">
              <a:solidFill>
                <a:srgbClr val="000000"/>
              </a:solidFill>
              <a:latin typeface="Times New Roman" panose="02020603050405020304" pitchFamily="18" charset="0"/>
            </a:endParaRPr>
          </a:p>
          <a:p>
            <a:pPr marL="914400" lvl="1" indent="-457200" fontAlgn="base">
              <a:buFont typeface="+mj-lt"/>
              <a:buAutoNum type="arabicPeriod"/>
            </a:pP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r>
              <a:rPr lang="ja-JP" altLang="en-US" sz="2000" b="0" i="0" u="none" strike="noStrike">
                <a:solidFill>
                  <a:srgbClr val="000000"/>
                </a:solidFill>
                <a:effectLst/>
                <a:latin typeface="Times New Roman" panose="02020603050405020304" pitchFamily="18" charset="0"/>
              </a:rPr>
              <a:t>　　</a:t>
            </a:r>
            <a:r>
              <a:rPr lang="en-US" altLang="ja-JP" sz="2000" b="0" i="0" u="none" strike="noStrike" dirty="0">
                <a:solidFill>
                  <a:srgbClr val="000000"/>
                </a:solidFill>
                <a:effectLst/>
                <a:latin typeface="Times New Roman" panose="02020603050405020304" pitchFamily="18" charset="0"/>
              </a:rPr>
              <a:t> </a:t>
            </a:r>
            <a:r>
              <a:rPr lang="ja-JP" altLang="en-US" sz="2000">
                <a:solidFill>
                  <a:srgbClr val="000000"/>
                </a:solidFill>
                <a:latin typeface="Times New Roman" panose="02020603050405020304" pitchFamily="18" charset="0"/>
              </a:rPr>
              <a:t>を計算する</a:t>
            </a: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r>
              <a:rPr lang="ja-JP" altLang="en-US" sz="2000">
                <a:solidFill>
                  <a:srgbClr val="000000"/>
                </a:solidFill>
                <a:latin typeface="Times New Roman" panose="02020603050405020304" pitchFamily="18" charset="0"/>
              </a:rPr>
              <a:t>　　</a:t>
            </a:r>
            <a:r>
              <a:rPr lang="en-US" altLang="ja-JP" sz="2000" dirty="0">
                <a:solidFill>
                  <a:srgbClr val="000000"/>
                </a:solidFill>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と</a:t>
            </a:r>
            <a:r>
              <a:rPr lang="en-US"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a:t>
            </a:r>
            <a:r>
              <a:rPr lang="en-GB" altLang="ja-JP" sz="2000" b="0" i="0" u="none" strike="noStrike" dirty="0">
                <a:solidFill>
                  <a:srgbClr val="000000"/>
                </a:solidFill>
                <a:effectLst/>
                <a:latin typeface="Times New Roman" panose="02020603050405020304" pitchFamily="18" charset="0"/>
              </a:rPr>
              <a:t>t </a:t>
            </a:r>
            <a:r>
              <a:rPr lang="ja-JP" altLang="en-US" sz="2000">
                <a:solidFill>
                  <a:srgbClr val="000000"/>
                </a:solidFill>
                <a:latin typeface="Times New Roman" panose="02020603050405020304" pitchFamily="18" charset="0"/>
              </a:rPr>
              <a:t>の積</a:t>
            </a:r>
            <a:r>
              <a:rPr lang="ja-JP" altLang="en-US" sz="2000" b="0" i="0" u="none" strike="noStrike">
                <a:solidFill>
                  <a:srgbClr val="000000"/>
                </a:solidFill>
                <a:effectLst/>
                <a:latin typeface="Times New Roman" panose="02020603050405020304" pitchFamily="18" charset="0"/>
              </a:rPr>
              <a:t>を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とする</a:t>
            </a: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に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に ∆</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をそれぞれ加える</a:t>
            </a: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r>
              <a:rPr lang="en-GB" altLang="ja-JP" sz="2000" b="0" i="0" u="none" strike="noStrike" dirty="0">
                <a:solidFill>
                  <a:srgbClr val="000000"/>
                </a:solidFill>
                <a:effectLst/>
                <a:latin typeface="Times New Roman" panose="02020603050405020304" pitchFamily="18" charset="0"/>
              </a:rPr>
              <a:t>t &lt; </a:t>
            </a:r>
            <a:r>
              <a:rPr lang="en-GB" altLang="ja-JP" sz="2000" b="0" i="0" u="none" strike="noStrike" dirty="0" err="1">
                <a:solidFill>
                  <a:srgbClr val="000000"/>
                </a:solidFill>
                <a:effectLst/>
                <a:latin typeface="Times New Roman" panose="02020603050405020304" pitchFamily="18" charset="0"/>
              </a:rPr>
              <a:t>endtime</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の間、「</a:t>
            </a:r>
            <a:r>
              <a:rPr lang="en-US" altLang="ja-JP" sz="2000" b="0" i="0" u="none" strike="noStrike" dirty="0">
                <a:solidFill>
                  <a:srgbClr val="000000"/>
                </a:solidFill>
                <a:effectLst/>
                <a:latin typeface="Times New Roman" panose="02020603050405020304" pitchFamily="18" charset="0"/>
              </a:rPr>
              <a:t>2</a:t>
            </a:r>
            <a:r>
              <a:rPr lang="ja-JP" altLang="en-US" sz="2000">
                <a:solidFill>
                  <a:srgbClr val="000000"/>
                </a:solidFill>
                <a:latin typeface="Times New Roman" panose="02020603050405020304" pitchFamily="18" charset="0"/>
              </a:rPr>
              <a:t>」</a:t>
            </a:r>
            <a:r>
              <a:rPr lang="en-US" altLang="ja-JP" sz="2000" dirty="0">
                <a:solidFill>
                  <a:srgbClr val="000000"/>
                </a:solidFill>
                <a:latin typeface="Times New Roman" panose="02020603050405020304" pitchFamily="18" charset="0"/>
              </a:rPr>
              <a:t>〜</a:t>
            </a:r>
            <a:r>
              <a:rPr lang="ja-JP" altLang="en-US" sz="2000" b="0" i="0" u="none" strike="noStrike">
                <a:solidFill>
                  <a:srgbClr val="000000"/>
                </a:solidFill>
                <a:effectLst/>
                <a:latin typeface="Times New Roman" panose="02020603050405020304" pitchFamily="18" charset="0"/>
              </a:rPr>
              <a:t>「</a:t>
            </a:r>
            <a:r>
              <a:rPr lang="en-US" altLang="ja-JP" sz="2000" dirty="0">
                <a:solidFill>
                  <a:srgbClr val="000000"/>
                </a:solidFill>
                <a:latin typeface="Times New Roman" panose="02020603050405020304" pitchFamily="18" charset="0"/>
              </a:rPr>
              <a:t>4</a:t>
            </a:r>
            <a:r>
              <a:rPr lang="ja-JP" altLang="en-US" sz="2000" b="0" i="0" u="none" strike="noStrike">
                <a:solidFill>
                  <a:srgbClr val="000000"/>
                </a:solidFill>
                <a:effectLst/>
                <a:latin typeface="Times New Roman" panose="02020603050405020304" pitchFamily="18" charset="0"/>
              </a:rPr>
              <a:t>」 を繰り返す</a:t>
            </a:r>
          </a:p>
        </p:txBody>
      </p:sp>
      <p:sp>
        <p:nvSpPr>
          <p:cNvPr id="4" name="正方形/長方形 3">
            <a:extLst>
              <a:ext uri="{FF2B5EF4-FFF2-40B4-BE49-F238E27FC236}">
                <a16:creationId xmlns:a16="http://schemas.microsoft.com/office/drawing/2014/main" id="{89DD4ECB-FA02-35D2-BC81-FEB7674E0363}"/>
              </a:ext>
            </a:extLst>
          </p:cNvPr>
          <p:cNvSpPr/>
          <p:nvPr/>
        </p:nvSpPr>
        <p:spPr>
          <a:xfrm>
            <a:off x="139314" y="1876484"/>
            <a:ext cx="5821219"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BB3C989-2A88-DDB0-3822-BB5946949488}"/>
              </a:ext>
            </a:extLst>
          </p:cNvPr>
          <p:cNvSpPr/>
          <p:nvPr/>
        </p:nvSpPr>
        <p:spPr>
          <a:xfrm>
            <a:off x="6163737" y="1876484"/>
            <a:ext cx="5821219"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237A63A-F99F-7E37-ECF5-B99E1DF18EB5}"/>
              </a:ext>
            </a:extLst>
          </p:cNvPr>
          <p:cNvSpPr txBox="1"/>
          <p:nvPr/>
        </p:nvSpPr>
        <p:spPr>
          <a:xfrm>
            <a:off x="6265339" y="1898698"/>
            <a:ext cx="5437070" cy="5016758"/>
          </a:xfrm>
          <a:prstGeom prst="rect">
            <a:avLst/>
          </a:prstGeom>
          <a:noFill/>
        </p:spPr>
        <p:txBody>
          <a:bodyPr wrap="square">
            <a:spAutoFit/>
          </a:bodyPr>
          <a:lstStyle/>
          <a:p>
            <a:r>
              <a:rPr lang="ja-JP" altLang="en-US" sz="2000" b="1" u="none" strike="noStrike">
                <a:solidFill>
                  <a:srgbClr val="000000"/>
                </a:solidFill>
                <a:effectLst/>
                <a:latin typeface="Hiragino Kaku Gothic ProN W6" panose="020B0300000000000000" pitchFamily="34" charset="-128"/>
                <a:ea typeface="Hiragino Kaku Gothic ProN W6" panose="020B0300000000000000" pitchFamily="34" charset="-128"/>
              </a:rPr>
              <a:t>コード</a:t>
            </a:r>
            <a:r>
              <a:rPr lang="en-GB" altLang="ja-JP" sz="2000" dirty="0">
                <a:latin typeface="Courier New" panose="02070309020205020404" pitchFamily="49" charset="0"/>
                <a:cs typeface="Courier New" panose="02070309020205020404" pitchFamily="49" charset="0"/>
              </a:rPr>
              <a:t>(</a:t>
            </a:r>
            <a:r>
              <a:rPr lang="en-GB" altLang="ja-JP" sz="2000" dirty="0" err="1">
                <a:latin typeface="Courier New" panose="02070309020205020404" pitchFamily="49" charset="0"/>
                <a:cs typeface="Courier New" panose="02070309020205020404" pitchFamily="49" charset="0"/>
              </a:rPr>
              <a:t>euler.py</a:t>
            </a:r>
            <a:r>
              <a:rPr lang="en-GB" altLang="ja-JP" sz="2000" dirty="0">
                <a:latin typeface="Courier New" panose="02070309020205020404" pitchFamily="49" charset="0"/>
                <a:cs typeface="Courier New" panose="02070309020205020404" pitchFamily="49" charset="0"/>
              </a:rPr>
              <a:t>)</a:t>
            </a:r>
          </a:p>
          <a:p>
            <a:pPr>
              <a:buNone/>
            </a:pPr>
            <a:endParaRPr lang="en-GB" altLang="ja-JP" sz="2000" dirty="0"/>
          </a:p>
          <a:p>
            <a:pPr>
              <a:buNone/>
            </a:pPr>
            <a:r>
              <a:rPr lang="en-GB" altLang="ja-JP" sz="2000" dirty="0">
                <a:latin typeface="Courier New" panose="02070309020205020404" pitchFamily="49" charset="0"/>
                <a:cs typeface="Courier New" panose="02070309020205020404" pitchFamily="49" charset="0"/>
              </a:rPr>
              <a:t>y = 1.0 # y(t) </a:t>
            </a:r>
            <a:r>
              <a:rPr lang="ja-JP" altLang="en-US" sz="2000">
                <a:latin typeface="Courier New" panose="02070309020205020404" pitchFamily="49" charset="0"/>
                <a:cs typeface="Courier New" panose="02070309020205020404" pitchFamily="49" charset="0"/>
              </a:rPr>
              <a:t>の初期値</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t = 0.0</a:t>
            </a:r>
          </a:p>
          <a:p>
            <a:pPr>
              <a:buNone/>
            </a:pPr>
            <a:r>
              <a:rPr lang="en-GB" altLang="ja-JP" sz="2000" dirty="0" err="1">
                <a:latin typeface="Courier New" panose="02070309020205020404" pitchFamily="49" charset="0"/>
                <a:cs typeface="Courier New" panose="02070309020205020404" pitchFamily="49" charset="0"/>
              </a:rPr>
              <a:t>delta_t</a:t>
            </a:r>
            <a:r>
              <a:rPr lang="en-GB" altLang="ja-JP" sz="2000" dirty="0">
                <a:latin typeface="Courier New" panose="02070309020205020404" pitchFamily="49" charset="0"/>
                <a:cs typeface="Courier New" panose="02070309020205020404" pitchFamily="49" charset="0"/>
              </a:rPr>
              <a:t> = 0.01</a:t>
            </a:r>
          </a:p>
          <a:p>
            <a:pPr>
              <a:buNone/>
            </a:pPr>
            <a:r>
              <a:rPr lang="en-GB" altLang="ja-JP" sz="2000" dirty="0" err="1">
                <a:latin typeface="Courier New" panose="02070309020205020404" pitchFamily="49" charset="0"/>
                <a:cs typeface="Courier New" panose="02070309020205020404" pitchFamily="49" charset="0"/>
              </a:rPr>
              <a:t>endtime</a:t>
            </a:r>
            <a:r>
              <a:rPr lang="en-GB" altLang="ja-JP" sz="2000" dirty="0">
                <a:latin typeface="Courier New" panose="02070309020205020404" pitchFamily="49" charset="0"/>
                <a:cs typeface="Courier New" panose="02070309020205020404" pitchFamily="49" charset="0"/>
              </a:rPr>
              <a:t> = 1.0</a:t>
            </a:r>
          </a:p>
          <a:p>
            <a:pPr>
              <a:buNone/>
            </a:pP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k = -0.8 # </a:t>
            </a:r>
            <a:r>
              <a:rPr lang="ja-JP" altLang="en-US" sz="2000">
                <a:latin typeface="Courier New" panose="02070309020205020404" pitchFamily="49" charset="0"/>
                <a:cs typeface="Courier New" panose="02070309020205020404" pitchFamily="49" charset="0"/>
              </a:rPr>
              <a:t>微分方程式中の定数</a:t>
            </a:r>
            <a:r>
              <a:rPr lang="en-GB" altLang="ja-JP" sz="2000" dirty="0">
                <a:latin typeface="Courier New" panose="02070309020205020404" pitchFamily="49" charset="0"/>
                <a:cs typeface="Courier New" panose="02070309020205020404" pitchFamily="49" charset="0"/>
              </a:rPr>
              <a:t>	</a:t>
            </a:r>
          </a:p>
          <a:p>
            <a:pPr>
              <a:buNone/>
            </a:pP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while t &lt;= </a:t>
            </a:r>
            <a:r>
              <a:rPr lang="en-GB" altLang="ja-JP" sz="2000" dirty="0" err="1">
                <a:latin typeface="Courier New" panose="02070309020205020404" pitchFamily="49" charset="0"/>
                <a:cs typeface="Courier New" panose="02070309020205020404" pitchFamily="49" charset="0"/>
              </a:rPr>
              <a:t>endtime</a:t>
            </a:r>
            <a:r>
              <a:rPr lang="en-GB" altLang="ja-JP" sz="2000" dirty="0">
                <a:latin typeface="Courier New" panose="02070309020205020404" pitchFamily="49" charset="0"/>
                <a:cs typeface="Courier New" panose="02070309020205020404" pitchFamily="49" charset="0"/>
              </a:rPr>
              <a:t> :</a:t>
            </a:r>
          </a:p>
          <a:p>
            <a:pPr>
              <a:buNone/>
            </a:pPr>
            <a:r>
              <a:rPr lang="en-GB" altLang="ja-JP" sz="2000" dirty="0">
                <a:latin typeface="Courier New" panose="02070309020205020404" pitchFamily="49" charset="0"/>
                <a:cs typeface="Courier New" panose="02070309020205020404" pitchFamily="49" charset="0"/>
              </a:rPr>
              <a:t>    print(t,"\</a:t>
            </a:r>
            <a:r>
              <a:rPr lang="en-GB" altLang="ja-JP" sz="2000" dirty="0" err="1">
                <a:latin typeface="Courier New" panose="02070309020205020404" pitchFamily="49" charset="0"/>
                <a:cs typeface="Courier New" panose="02070309020205020404" pitchFamily="49" charset="0"/>
              </a:rPr>
              <a:t>t",y</a:t>
            </a:r>
            <a:r>
              <a:rPr lang="en-GB" altLang="ja-JP" sz="2000" dirty="0">
                <a:latin typeface="Courier New" panose="02070309020205020404" pitchFamily="49" charset="0"/>
                <a:cs typeface="Courier New" panose="02070309020205020404" pitchFamily="49" charset="0"/>
              </a:rPr>
              <a:t>)</a:t>
            </a:r>
          </a:p>
          <a:p>
            <a:pPr>
              <a:buNone/>
            </a:pPr>
            <a:r>
              <a:rPr lang="en-GB" altLang="ja-JP" sz="2000" dirty="0">
                <a:latin typeface="Courier New" panose="02070309020205020404" pitchFamily="49" charset="0"/>
                <a:cs typeface="Courier New" panose="02070309020205020404" pitchFamily="49" charset="0"/>
              </a:rPr>
              <a:t>    </a:t>
            </a:r>
            <a:r>
              <a:rPr lang="en-GB" altLang="ja-JP" sz="2000" dirty="0" err="1">
                <a:latin typeface="Courier New" panose="02070309020205020404" pitchFamily="49" charset="0"/>
                <a:cs typeface="Courier New" panose="02070309020205020404" pitchFamily="49" charset="0"/>
              </a:rPr>
              <a:t>dydt</a:t>
            </a:r>
            <a:r>
              <a:rPr lang="en-GB" altLang="ja-JP" sz="2000" dirty="0">
                <a:latin typeface="Courier New" panose="02070309020205020404" pitchFamily="49" charset="0"/>
                <a:cs typeface="Courier New" panose="02070309020205020404" pitchFamily="49" charset="0"/>
              </a:rPr>
              <a:t> = k * y</a:t>
            </a:r>
          </a:p>
          <a:p>
            <a:pPr>
              <a:buNone/>
            </a:pPr>
            <a:r>
              <a:rPr lang="en-GB" altLang="ja-JP" sz="2000" dirty="0">
                <a:latin typeface="Courier New" panose="02070309020205020404" pitchFamily="49" charset="0"/>
                <a:cs typeface="Courier New" panose="02070309020205020404" pitchFamily="49" charset="0"/>
              </a:rPr>
              <a:t>    </a:t>
            </a:r>
            <a:r>
              <a:rPr lang="en-GB" altLang="ja-JP" sz="2000" dirty="0" err="1">
                <a:latin typeface="Courier New" panose="02070309020205020404" pitchFamily="49" charset="0"/>
                <a:cs typeface="Courier New" panose="02070309020205020404" pitchFamily="49" charset="0"/>
              </a:rPr>
              <a:t>delta_y</a:t>
            </a:r>
            <a:r>
              <a:rPr lang="en-GB" altLang="ja-JP" sz="2000" dirty="0">
                <a:latin typeface="Courier New" panose="02070309020205020404" pitchFamily="49" charset="0"/>
                <a:cs typeface="Courier New" panose="02070309020205020404" pitchFamily="49" charset="0"/>
              </a:rPr>
              <a:t> = </a:t>
            </a:r>
            <a:r>
              <a:rPr lang="en-GB" altLang="ja-JP" sz="2000" dirty="0" err="1">
                <a:latin typeface="Courier New" panose="02070309020205020404" pitchFamily="49" charset="0"/>
                <a:cs typeface="Courier New" panose="02070309020205020404" pitchFamily="49" charset="0"/>
              </a:rPr>
              <a:t>dydt</a:t>
            </a:r>
            <a:r>
              <a:rPr lang="en-GB" altLang="ja-JP" sz="2000" dirty="0">
                <a:latin typeface="Courier New" panose="02070309020205020404" pitchFamily="49" charset="0"/>
                <a:cs typeface="Courier New" panose="02070309020205020404" pitchFamily="49" charset="0"/>
              </a:rPr>
              <a:t> * </a:t>
            </a:r>
            <a:r>
              <a:rPr lang="en-GB" altLang="ja-JP" sz="2000" dirty="0" err="1">
                <a:latin typeface="Courier New" panose="02070309020205020404" pitchFamily="49" charset="0"/>
                <a:cs typeface="Courier New" panose="02070309020205020404" pitchFamily="49" charset="0"/>
              </a:rPr>
              <a:t>delta_t</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    y = y + </a:t>
            </a:r>
            <a:r>
              <a:rPr lang="en-GB" altLang="ja-JP" sz="2000" dirty="0" err="1">
                <a:latin typeface="Courier New" panose="02070309020205020404" pitchFamily="49" charset="0"/>
                <a:cs typeface="Courier New" panose="02070309020205020404" pitchFamily="49" charset="0"/>
              </a:rPr>
              <a:t>delta_y</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    t = t + </a:t>
            </a:r>
            <a:r>
              <a:rPr lang="en-GB" altLang="ja-JP" sz="2000" dirty="0" err="1">
                <a:latin typeface="Courier New" panose="02070309020205020404" pitchFamily="49" charset="0"/>
                <a:cs typeface="Courier New" panose="02070309020205020404" pitchFamily="49" charset="0"/>
              </a:rPr>
              <a:t>delta_t</a:t>
            </a:r>
            <a:endParaRPr lang="en-GB" altLang="ja-JP" sz="2000" dirty="0">
              <a:latin typeface="Courier New" panose="02070309020205020404" pitchFamily="49" charset="0"/>
              <a:cs typeface="Courier New" panose="02070309020205020404" pitchFamily="49" charset="0"/>
            </a:endParaRPr>
          </a:p>
          <a:p>
            <a:pPr>
              <a:buNone/>
            </a:pPr>
            <a:endParaRPr lang="en-GB" altLang="ja-JP" sz="2000" dirty="0"/>
          </a:p>
        </p:txBody>
      </p:sp>
      <p:sp>
        <p:nvSpPr>
          <p:cNvPr id="11" name="テキスト ボックス 10">
            <a:extLst>
              <a:ext uri="{FF2B5EF4-FFF2-40B4-BE49-F238E27FC236}">
                <a16:creationId xmlns:a16="http://schemas.microsoft.com/office/drawing/2014/main" id="{E9B158C5-9367-D704-E819-36C0BF95EDA9}"/>
              </a:ext>
            </a:extLst>
          </p:cNvPr>
          <p:cNvSpPr txBox="1"/>
          <p:nvPr/>
        </p:nvSpPr>
        <p:spPr>
          <a:xfrm>
            <a:off x="139314" y="1325076"/>
            <a:ext cx="1751479" cy="369332"/>
          </a:xfrm>
          <a:prstGeom prst="rect">
            <a:avLst/>
          </a:prstGeom>
          <a:noFill/>
        </p:spPr>
        <p:txBody>
          <a:bodyPr wrap="square">
            <a:spAutoFit/>
          </a:bodyPr>
          <a:lstStyle/>
          <a:p>
            <a:r>
              <a:rPr lang="ja-JP" altLang="en-US"/>
              <a:t>常微分方程式</a:t>
            </a:r>
          </a:p>
        </p:txBody>
      </p:sp>
      <p:sp>
        <p:nvSpPr>
          <p:cNvPr id="13" name="テキスト ボックス 12">
            <a:extLst>
              <a:ext uri="{FF2B5EF4-FFF2-40B4-BE49-F238E27FC236}">
                <a16:creationId xmlns:a16="http://schemas.microsoft.com/office/drawing/2014/main" id="{0B52A391-415A-CDE2-45BF-0E43BB7D4F45}"/>
              </a:ext>
            </a:extLst>
          </p:cNvPr>
          <p:cNvSpPr txBox="1"/>
          <p:nvPr/>
        </p:nvSpPr>
        <p:spPr>
          <a:xfrm>
            <a:off x="3422493" y="1325076"/>
            <a:ext cx="3117792" cy="369332"/>
          </a:xfrm>
          <a:prstGeom prst="rect">
            <a:avLst/>
          </a:prstGeom>
          <a:noFill/>
        </p:spPr>
        <p:txBody>
          <a:bodyPr wrap="square">
            <a:spAutoFit/>
          </a:bodyPr>
          <a:lstStyle/>
          <a:p>
            <a:r>
              <a:rPr lang="ja-JP" altLang="en-US"/>
              <a:t>をオイラー法で解く。式</a:t>
            </a:r>
          </a:p>
        </p:txBody>
      </p:sp>
      <p:sp>
        <p:nvSpPr>
          <p:cNvPr id="14" name="テキスト ボックス 13">
            <a:extLst>
              <a:ext uri="{FF2B5EF4-FFF2-40B4-BE49-F238E27FC236}">
                <a16:creationId xmlns:a16="http://schemas.microsoft.com/office/drawing/2014/main" id="{28A3AE1E-AB7C-43F9-2FD9-16B25AD424FA}"/>
              </a:ext>
            </a:extLst>
          </p:cNvPr>
          <p:cNvSpPr txBox="1"/>
          <p:nvPr/>
        </p:nvSpPr>
        <p:spPr>
          <a:xfrm>
            <a:off x="9309651" y="1325076"/>
            <a:ext cx="2743036" cy="369332"/>
          </a:xfrm>
          <a:prstGeom prst="rect">
            <a:avLst/>
          </a:prstGeom>
          <a:noFill/>
        </p:spPr>
        <p:txBody>
          <a:bodyPr wrap="square">
            <a:spAutoFit/>
          </a:bodyPr>
          <a:lstStyle/>
          <a:p>
            <a:r>
              <a:rPr lang="ja-JP" altLang="en-US"/>
              <a:t>との対応を確認すること。</a:t>
            </a:r>
          </a:p>
        </p:txBody>
      </p:sp>
      <p:pic>
        <p:nvPicPr>
          <p:cNvPr id="5" name="図 4">
            <a:extLst>
              <a:ext uri="{FF2B5EF4-FFF2-40B4-BE49-F238E27FC236}">
                <a16:creationId xmlns:a16="http://schemas.microsoft.com/office/drawing/2014/main" id="{AC6F4889-FD1D-BD5E-42F7-11523B8A7FAE}"/>
              </a:ext>
            </a:extLst>
          </p:cNvPr>
          <p:cNvPicPr>
            <a:picLocks noChangeAspect="1"/>
          </p:cNvPicPr>
          <p:nvPr/>
        </p:nvPicPr>
        <p:blipFill>
          <a:blip r:embed="rId2"/>
          <a:stretch>
            <a:fillRect/>
          </a:stretch>
        </p:blipFill>
        <p:spPr>
          <a:xfrm>
            <a:off x="6163737" y="1135519"/>
            <a:ext cx="3117792" cy="633176"/>
          </a:xfrm>
          <a:prstGeom prst="rect">
            <a:avLst/>
          </a:prstGeom>
        </p:spPr>
      </p:pic>
      <p:pic>
        <p:nvPicPr>
          <p:cNvPr id="15" name="図 14">
            <a:extLst>
              <a:ext uri="{FF2B5EF4-FFF2-40B4-BE49-F238E27FC236}">
                <a16:creationId xmlns:a16="http://schemas.microsoft.com/office/drawing/2014/main" id="{E871C509-0BDC-B8BA-8688-3C83500523AD}"/>
              </a:ext>
            </a:extLst>
          </p:cNvPr>
          <p:cNvPicPr>
            <a:picLocks noChangeAspect="1"/>
          </p:cNvPicPr>
          <p:nvPr/>
        </p:nvPicPr>
        <p:blipFill>
          <a:blip r:embed="rId3"/>
          <a:stretch>
            <a:fillRect/>
          </a:stretch>
        </p:blipFill>
        <p:spPr>
          <a:xfrm>
            <a:off x="1825867" y="1182013"/>
            <a:ext cx="1602597" cy="558889"/>
          </a:xfrm>
          <a:prstGeom prst="rect">
            <a:avLst/>
          </a:prstGeom>
        </p:spPr>
      </p:pic>
      <p:pic>
        <p:nvPicPr>
          <p:cNvPr id="16" name="図 15">
            <a:extLst>
              <a:ext uri="{FF2B5EF4-FFF2-40B4-BE49-F238E27FC236}">
                <a16:creationId xmlns:a16="http://schemas.microsoft.com/office/drawing/2014/main" id="{B3005399-4815-317F-70C8-6197D444A9A7}"/>
              </a:ext>
            </a:extLst>
          </p:cNvPr>
          <p:cNvPicPr>
            <a:picLocks noChangeAspect="1"/>
          </p:cNvPicPr>
          <p:nvPr/>
        </p:nvPicPr>
        <p:blipFill>
          <a:blip r:embed="rId4"/>
          <a:stretch>
            <a:fillRect/>
          </a:stretch>
        </p:blipFill>
        <p:spPr>
          <a:xfrm>
            <a:off x="642985" y="4169045"/>
            <a:ext cx="588936" cy="588936"/>
          </a:xfrm>
          <a:prstGeom prst="rect">
            <a:avLst/>
          </a:prstGeom>
        </p:spPr>
      </p:pic>
      <p:pic>
        <p:nvPicPr>
          <p:cNvPr id="17" name="図 16">
            <a:extLst>
              <a:ext uri="{FF2B5EF4-FFF2-40B4-BE49-F238E27FC236}">
                <a16:creationId xmlns:a16="http://schemas.microsoft.com/office/drawing/2014/main" id="{55789FB0-2E68-7701-2851-9AC70CA4688A}"/>
              </a:ext>
            </a:extLst>
          </p:cNvPr>
          <p:cNvPicPr>
            <a:picLocks noChangeAspect="1"/>
          </p:cNvPicPr>
          <p:nvPr/>
        </p:nvPicPr>
        <p:blipFill>
          <a:blip r:embed="rId4"/>
          <a:stretch>
            <a:fillRect/>
          </a:stretch>
        </p:blipFill>
        <p:spPr>
          <a:xfrm>
            <a:off x="642985" y="4803817"/>
            <a:ext cx="588936" cy="588936"/>
          </a:xfrm>
          <a:prstGeom prst="rect">
            <a:avLst/>
          </a:prstGeom>
        </p:spPr>
      </p:pic>
    </p:spTree>
    <p:extLst>
      <p:ext uri="{BB962C8B-B14F-4D97-AF65-F5344CB8AC3E}">
        <p14:creationId xmlns:p14="http://schemas.microsoft.com/office/powerpoint/2010/main" val="188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a:cs typeface="Helvetica Neue Light"/>
              </a:rPr>
              <a:t>担当講師バックグラウンド</a:t>
            </a:r>
            <a:endParaRPr lang="ja-JP" altLang="en-US" sz="4800" dirty="0">
              <a:cs typeface="Helvetica Neue Light"/>
            </a:endParaRPr>
          </a:p>
        </p:txBody>
      </p:sp>
      <p:sp>
        <p:nvSpPr>
          <p:cNvPr id="3" name="コンテンツ プレースホルダー 2"/>
          <p:cNvSpPr>
            <a:spLocks noGrp="1"/>
          </p:cNvSpPr>
          <p:nvPr>
            <p:ph idx="4294967295"/>
          </p:nvPr>
        </p:nvSpPr>
        <p:spPr>
          <a:xfrm>
            <a:off x="221583" y="1342351"/>
            <a:ext cx="9423229" cy="4525963"/>
          </a:xfrm>
        </p:spPr>
        <p:txBody>
          <a:bodyPr>
            <a:normAutofit/>
          </a:bodyPr>
          <a:lstStyle/>
          <a:p>
            <a:r>
              <a:rPr kumimoji="1" lang="en-US" altLang="ja-JP" sz="2800" dirty="0"/>
              <a:t>SFC 6</a:t>
            </a:r>
            <a:r>
              <a:rPr kumimoji="1" lang="ja-JP" altLang="en-US" sz="2800" dirty="0"/>
              <a:t>期生</a:t>
            </a:r>
            <a:r>
              <a:rPr kumimoji="1" lang="en-US" altLang="ja-JP" sz="2800" dirty="0"/>
              <a:t> (t95980ky</a:t>
            </a:r>
            <a:r>
              <a:rPr lang="en-US" altLang="ja-JP" sz="2800" dirty="0"/>
              <a:t>)</a:t>
            </a:r>
          </a:p>
          <a:p>
            <a:r>
              <a:rPr lang="ja-JP" altLang="en-US" sz="2800"/>
              <a:t>全細胞シミュレーション</a:t>
            </a:r>
            <a:r>
              <a:rPr lang="en-US" altLang="ja-JP" sz="2800" dirty="0"/>
              <a:t> (E-Cell)</a:t>
            </a:r>
            <a:endParaRPr kumimoji="1" lang="ja-JP" altLang="en-US" sz="2800" dirty="0"/>
          </a:p>
        </p:txBody>
      </p:sp>
      <p:pic>
        <p:nvPicPr>
          <p:cNvPr id="4" name="Picture 4" descr="C:\WINDOWS\ﾃﾞｽｸﾄｯﾌﾟ\whole-mt.jpg"/>
          <p:cNvPicPr>
            <a:picLocks noChangeAspect="1" noChangeArrowheads="1"/>
          </p:cNvPicPr>
          <p:nvPr/>
        </p:nvPicPr>
        <p:blipFill rotWithShape="1">
          <a:blip r:embed="rId2">
            <a:extLst>
              <a:ext uri="{28A0092B-C50C-407E-A947-70E740481C1C}">
                <a14:useLocalDpi xmlns:a14="http://schemas.microsoft.com/office/drawing/2010/main" val="0"/>
              </a:ext>
            </a:extLst>
          </a:blip>
          <a:srcRect t="7154" r="6072"/>
          <a:stretch>
            <a:fillRect/>
          </a:stretch>
        </p:blipFill>
        <p:spPr bwMode="auto">
          <a:xfrm>
            <a:off x="7266311" y="3800121"/>
            <a:ext cx="2028157" cy="280369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953810" y="6446854"/>
            <a:ext cx="3989169" cy="369332"/>
          </a:xfrm>
          <a:prstGeom prst="rect">
            <a:avLst/>
          </a:prstGeom>
          <a:noFill/>
        </p:spPr>
        <p:txBody>
          <a:bodyPr wrap="none" rtlCol="0">
            <a:spAutoFit/>
          </a:bodyPr>
          <a:lstStyle/>
          <a:p>
            <a:r>
              <a:rPr lang="en-US" altLang="ja-JP" dirty="0" err="1"/>
              <a:t>Yugi</a:t>
            </a:r>
            <a:r>
              <a:rPr lang="en-US" altLang="ja-JP" dirty="0"/>
              <a:t> and Tomita (2004) Bioinformatics </a:t>
            </a:r>
            <a:endParaRPr lang="ja-JP" altLang="en-US" dirty="0"/>
          </a:p>
        </p:txBody>
      </p:sp>
      <p:pic>
        <p:nvPicPr>
          <p:cNvPr id="5" name="図 4">
            <a:extLst>
              <a:ext uri="{FF2B5EF4-FFF2-40B4-BE49-F238E27FC236}">
                <a16:creationId xmlns:a16="http://schemas.microsoft.com/office/drawing/2014/main" id="{9646C376-CD0D-A28D-DE23-BB3B27172937}"/>
              </a:ext>
            </a:extLst>
          </p:cNvPr>
          <p:cNvPicPr>
            <a:picLocks noChangeAspect="1"/>
          </p:cNvPicPr>
          <p:nvPr/>
        </p:nvPicPr>
        <p:blipFill>
          <a:blip r:embed="rId3"/>
          <a:stretch>
            <a:fillRect/>
          </a:stretch>
        </p:blipFill>
        <p:spPr>
          <a:xfrm>
            <a:off x="245395" y="4066081"/>
            <a:ext cx="3533530" cy="2435781"/>
          </a:xfrm>
          <a:prstGeom prst="rect">
            <a:avLst/>
          </a:prstGeom>
        </p:spPr>
      </p:pic>
      <p:pic>
        <p:nvPicPr>
          <p:cNvPr id="9" name="図 8">
            <a:extLst>
              <a:ext uri="{FF2B5EF4-FFF2-40B4-BE49-F238E27FC236}">
                <a16:creationId xmlns:a16="http://schemas.microsoft.com/office/drawing/2014/main" id="{D75E6F68-BE4D-BE1B-9547-311C6638F7EC}"/>
              </a:ext>
            </a:extLst>
          </p:cNvPr>
          <p:cNvPicPr>
            <a:picLocks noChangeAspect="1"/>
          </p:cNvPicPr>
          <p:nvPr/>
        </p:nvPicPr>
        <p:blipFill>
          <a:blip r:embed="rId4"/>
          <a:stretch>
            <a:fillRect/>
          </a:stretch>
        </p:blipFill>
        <p:spPr>
          <a:xfrm>
            <a:off x="3925715" y="4130938"/>
            <a:ext cx="2922815" cy="2279796"/>
          </a:xfrm>
          <a:prstGeom prst="rect">
            <a:avLst/>
          </a:prstGeom>
        </p:spPr>
      </p:pic>
      <p:pic>
        <p:nvPicPr>
          <p:cNvPr id="11" name="図 10">
            <a:extLst>
              <a:ext uri="{FF2B5EF4-FFF2-40B4-BE49-F238E27FC236}">
                <a16:creationId xmlns:a16="http://schemas.microsoft.com/office/drawing/2014/main" id="{3F66E841-56DA-32F7-AEC2-85EC861FB8A1}"/>
              </a:ext>
            </a:extLst>
          </p:cNvPr>
          <p:cNvPicPr>
            <a:picLocks noChangeAspect="1"/>
          </p:cNvPicPr>
          <p:nvPr/>
        </p:nvPicPr>
        <p:blipFill>
          <a:blip r:embed="rId5"/>
          <a:stretch>
            <a:fillRect/>
          </a:stretch>
        </p:blipFill>
        <p:spPr>
          <a:xfrm>
            <a:off x="10201140" y="4088639"/>
            <a:ext cx="1726546" cy="2294336"/>
          </a:xfrm>
          <a:prstGeom prst="rect">
            <a:avLst/>
          </a:prstGeom>
        </p:spPr>
      </p:pic>
      <p:sp>
        <p:nvSpPr>
          <p:cNvPr id="13" name="正方形/長方形 12">
            <a:extLst>
              <a:ext uri="{FF2B5EF4-FFF2-40B4-BE49-F238E27FC236}">
                <a16:creationId xmlns:a16="http://schemas.microsoft.com/office/drawing/2014/main" id="{76555AAD-375A-2F25-BC2F-C994EBD1164D}"/>
              </a:ext>
            </a:extLst>
          </p:cNvPr>
          <p:cNvSpPr/>
          <p:nvPr/>
        </p:nvSpPr>
        <p:spPr>
          <a:xfrm>
            <a:off x="10124221" y="6433004"/>
            <a:ext cx="2028157" cy="341632"/>
          </a:xfrm>
          <a:prstGeom prst="rect">
            <a:avLst/>
          </a:prstGeom>
        </p:spPr>
        <p:txBody>
          <a:bodyPr wrap="square">
            <a:spAutoFit/>
          </a:bodyPr>
          <a:lstStyle/>
          <a:p>
            <a:pPr>
              <a:lnSpc>
                <a:spcPct val="90000"/>
              </a:lnSpc>
            </a:pPr>
            <a:r>
              <a:rPr lang="ja-JP" altLang="en-US"/>
              <a:t>冨田</a:t>
            </a:r>
            <a:r>
              <a:rPr lang="en-US" altLang="ja-JP" dirty="0"/>
              <a:t> </a:t>
            </a:r>
            <a:r>
              <a:rPr lang="ja-JP" altLang="en-US"/>
              <a:t>勝</a:t>
            </a:r>
            <a:r>
              <a:rPr lang="en-US" altLang="ja-JP" dirty="0"/>
              <a:t> </a:t>
            </a:r>
            <a:r>
              <a:rPr lang="ja-JP" altLang="en-US"/>
              <a:t>名誉教授</a:t>
            </a:r>
            <a:endParaRPr lang="en-US" altLang="ja-JP" dirty="0"/>
          </a:p>
        </p:txBody>
      </p:sp>
      <p:sp>
        <p:nvSpPr>
          <p:cNvPr id="14" name="正方形/長方形 6">
            <a:extLst>
              <a:ext uri="{FF2B5EF4-FFF2-40B4-BE49-F238E27FC236}">
                <a16:creationId xmlns:a16="http://schemas.microsoft.com/office/drawing/2014/main" id="{F76A4E30-2049-0DAF-4566-F34C0BD72FDC}"/>
              </a:ext>
            </a:extLst>
          </p:cNvPr>
          <p:cNvSpPr>
            <a:spLocks noChangeArrowheads="1"/>
          </p:cNvSpPr>
          <p:nvPr/>
        </p:nvSpPr>
        <p:spPr bwMode="auto">
          <a:xfrm>
            <a:off x="2114203" y="6406533"/>
            <a:ext cx="3162893" cy="338554"/>
          </a:xfrm>
          <a:prstGeom prst="rect">
            <a:avLst/>
          </a:prstGeom>
          <a:noFill/>
          <a:ln w="9525">
            <a:noFill/>
            <a:miter lim="800000"/>
            <a:headEnd/>
            <a:tailEnd/>
          </a:ln>
        </p:spPr>
        <p:txBody>
          <a:bodyPr wrap="square">
            <a:spAutoFit/>
          </a:bodyPr>
          <a:lstStyle/>
          <a:p>
            <a:r>
              <a:rPr lang="en-US" altLang="ja-JP" sz="1600" dirty="0">
                <a:latin typeface="Times New Roman" pitchFamily="18" charset="0"/>
                <a:cs typeface="Times New Roman" pitchFamily="18" charset="0"/>
              </a:rPr>
              <a:t>Tomita </a:t>
            </a:r>
            <a:r>
              <a:rPr lang="en-US" altLang="ja-JP" sz="1600" i="1" dirty="0">
                <a:latin typeface="Times New Roman" pitchFamily="18" charset="0"/>
                <a:cs typeface="Times New Roman" pitchFamily="18" charset="0"/>
              </a:rPr>
              <a:t>et al. </a:t>
            </a:r>
            <a:r>
              <a:rPr lang="en-US" altLang="ja-JP" sz="1600" dirty="0">
                <a:latin typeface="Times New Roman" pitchFamily="18" charset="0"/>
                <a:cs typeface="Times New Roman" pitchFamily="18" charset="0"/>
              </a:rPr>
              <a:t>(1999) </a:t>
            </a:r>
            <a:r>
              <a:rPr lang="en-US" altLang="ja-JP" sz="1600" b="1" i="1" dirty="0">
                <a:latin typeface="Times New Roman" pitchFamily="18" charset="0"/>
                <a:cs typeface="Times New Roman" pitchFamily="18" charset="0"/>
              </a:rPr>
              <a:t>Bioinformatics</a:t>
            </a:r>
          </a:p>
        </p:txBody>
      </p:sp>
      <p:pic>
        <p:nvPicPr>
          <p:cNvPr id="15" name="図 14">
            <a:extLst>
              <a:ext uri="{FF2B5EF4-FFF2-40B4-BE49-F238E27FC236}">
                <a16:creationId xmlns:a16="http://schemas.microsoft.com/office/drawing/2014/main" id="{C8454C73-9CA9-6438-8DE4-9A2611D898BA}"/>
              </a:ext>
            </a:extLst>
          </p:cNvPr>
          <p:cNvPicPr>
            <a:picLocks noChangeAspect="1"/>
          </p:cNvPicPr>
          <p:nvPr/>
        </p:nvPicPr>
        <p:blipFill>
          <a:blip r:embed="rId6"/>
          <a:stretch>
            <a:fillRect/>
          </a:stretch>
        </p:blipFill>
        <p:spPr>
          <a:xfrm>
            <a:off x="6096000" y="1260548"/>
            <a:ext cx="5886786" cy="2186112"/>
          </a:xfrm>
          <a:prstGeom prst="rect">
            <a:avLst/>
          </a:prstGeom>
          <a:ln>
            <a:solidFill>
              <a:schemeClr val="tx1"/>
            </a:solidFill>
          </a:ln>
        </p:spPr>
      </p:pic>
      <p:sp>
        <p:nvSpPr>
          <p:cNvPr id="16" name="テキスト ボックス 15">
            <a:extLst>
              <a:ext uri="{FF2B5EF4-FFF2-40B4-BE49-F238E27FC236}">
                <a16:creationId xmlns:a16="http://schemas.microsoft.com/office/drawing/2014/main" id="{EA616A7B-9DD9-494B-E9CE-8E9C4F191723}"/>
              </a:ext>
            </a:extLst>
          </p:cNvPr>
          <p:cNvSpPr txBox="1"/>
          <p:nvPr/>
        </p:nvSpPr>
        <p:spPr>
          <a:xfrm>
            <a:off x="7428225" y="3494925"/>
            <a:ext cx="4091761" cy="369332"/>
          </a:xfrm>
          <a:prstGeom prst="rect">
            <a:avLst/>
          </a:prstGeom>
          <a:noFill/>
        </p:spPr>
        <p:txBody>
          <a:bodyPr wrap="none" rtlCol="0">
            <a:spAutoFit/>
          </a:bodyPr>
          <a:lstStyle/>
          <a:p>
            <a:r>
              <a:rPr kumimoji="1" lang="en-US" altLang="ja-JP" dirty="0" err="1"/>
              <a:t>Yugi</a:t>
            </a:r>
            <a:r>
              <a:rPr kumimoji="1" lang="en-US" altLang="ja-JP" dirty="0"/>
              <a:t> et al. (2005) </a:t>
            </a:r>
            <a:r>
              <a:rPr kumimoji="1" lang="en-US" altLang="ja-JP" dirty="0" err="1"/>
              <a:t>Theor</a:t>
            </a:r>
            <a:r>
              <a:rPr kumimoji="1" lang="en-US" altLang="ja-JP" dirty="0"/>
              <a:t> </a:t>
            </a:r>
            <a:r>
              <a:rPr kumimoji="1" lang="en-US" altLang="ja-JP" dirty="0" err="1"/>
              <a:t>Biol</a:t>
            </a:r>
            <a:r>
              <a:rPr kumimoji="1" lang="en-US" altLang="ja-JP" dirty="0"/>
              <a:t> Med Model</a:t>
            </a:r>
            <a:endParaRPr kumimoji="1" lang="ja-JP" altLang="en-US" dirty="0"/>
          </a:p>
        </p:txBody>
      </p:sp>
    </p:spTree>
    <p:extLst>
      <p:ext uri="{BB962C8B-B14F-4D97-AF65-F5344CB8AC3E}">
        <p14:creationId xmlns:p14="http://schemas.microsoft.com/office/powerpoint/2010/main" val="106739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4CFFA-3221-B2EC-72DF-161487F3A526}"/>
              </a:ext>
            </a:extLst>
          </p:cNvPr>
          <p:cNvSpPr>
            <a:spLocks noGrp="1"/>
          </p:cNvSpPr>
          <p:nvPr>
            <p:ph type="title"/>
          </p:nvPr>
        </p:nvSpPr>
        <p:spPr/>
        <p:txBody>
          <a:bodyPr/>
          <a:lstStyle/>
          <a:p>
            <a:r>
              <a:rPr lang="en-US" altLang="ja-JP" dirty="0"/>
              <a:t>m</a:t>
            </a:r>
            <a:r>
              <a:rPr kumimoji="1" lang="en-US" altLang="ja-JP" dirty="0"/>
              <a:t>atplotlib </a:t>
            </a:r>
            <a:r>
              <a:rPr kumimoji="1" lang="ja-JP" altLang="en-US"/>
              <a:t>で数値解をグラフ化する</a:t>
            </a:r>
          </a:p>
        </p:txBody>
      </p:sp>
      <p:sp>
        <p:nvSpPr>
          <p:cNvPr id="4" name="テキスト ボックス 3">
            <a:extLst>
              <a:ext uri="{FF2B5EF4-FFF2-40B4-BE49-F238E27FC236}">
                <a16:creationId xmlns:a16="http://schemas.microsoft.com/office/drawing/2014/main" id="{131C3C00-6AE1-92E4-8D46-A9D394690901}"/>
              </a:ext>
            </a:extLst>
          </p:cNvPr>
          <p:cNvSpPr txBox="1"/>
          <p:nvPr/>
        </p:nvSpPr>
        <p:spPr>
          <a:xfrm>
            <a:off x="228290" y="1891983"/>
            <a:ext cx="5895254" cy="4247317"/>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euler_matplotlib.py</a:t>
            </a:r>
            <a:r>
              <a:rPr lang="en-GB" altLang="ja-JP" dirty="0">
                <a:latin typeface="Courier New" panose="02070309020205020404" pitchFamily="49" charset="0"/>
                <a:cs typeface="Courier New" panose="02070309020205020404" pitchFamily="49" charset="0"/>
              </a:rPr>
              <a: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matplotlib </a:t>
            </a:r>
            <a:r>
              <a:rPr lang="ja-JP" altLang="en-US">
                <a:latin typeface="Courier New" panose="02070309020205020404" pitchFamily="49" charset="0"/>
                <a:cs typeface="Courier New" panose="02070309020205020404" pitchFamily="49" charset="0"/>
              </a:rPr>
              <a:t>をインポート</a:t>
            </a:r>
            <a:endParaRPr lang="en-US" altLang="ja-JP" dirty="0">
              <a:latin typeface="Courier New" panose="02070309020205020404" pitchFamily="49" charset="0"/>
              <a:cs typeface="Courier New" panose="02070309020205020404" pitchFamily="49" charset="0"/>
            </a:endParaRPr>
          </a:p>
          <a:p>
            <a:r>
              <a:rPr lang="ja-JP" altLang="en-US" b="1">
                <a:solidFill>
                  <a:srgbClr val="C00000"/>
                </a:solidFill>
                <a:latin typeface="Courier New" panose="02070309020205020404" pitchFamily="49" charset="0"/>
                <a:cs typeface="Courier New" panose="02070309020205020404" pitchFamily="49" charset="0"/>
              </a:rPr>
              <a:t>import matplotlib.pyplot as plt</a:t>
            </a:r>
          </a:p>
          <a:p>
            <a:endParaRPr lang="ja-JP" altLang="en-US">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y = 1.0</a:t>
            </a:r>
          </a:p>
          <a:p>
            <a:r>
              <a:rPr lang="ja-JP" altLang="en-US">
                <a:latin typeface="Courier New" panose="02070309020205020404" pitchFamily="49" charset="0"/>
                <a:cs typeface="Courier New" panose="02070309020205020404" pitchFamily="49" charset="0"/>
              </a:rPr>
              <a:t>t = 0.0</a:t>
            </a:r>
          </a:p>
          <a:p>
            <a:r>
              <a:rPr lang="ja-JP" altLang="en-US">
                <a:latin typeface="Courier New" panose="02070309020205020404" pitchFamily="49" charset="0"/>
                <a:cs typeface="Courier New" panose="02070309020205020404" pitchFamily="49" charset="0"/>
              </a:rPr>
              <a:t>delta_t = 0.01</a:t>
            </a:r>
          </a:p>
          <a:p>
            <a:r>
              <a:rPr lang="ja-JP" altLang="en-US">
                <a:latin typeface="Courier New" panose="02070309020205020404" pitchFamily="49" charset="0"/>
                <a:cs typeface="Courier New" panose="02070309020205020404" pitchFamily="49" charset="0"/>
              </a:rPr>
              <a:t>endtime = 1.0</a:t>
            </a:r>
          </a:p>
          <a:p>
            <a:endParaRPr lang="ja-JP" altLang="en-US">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k = - 0.8	</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a:t>
            </a:r>
            <a:r>
              <a:rPr lang="ja-JP" altLang="en-US">
                <a:latin typeface="Courier New" panose="02070309020205020404" pitchFamily="49" charset="0"/>
                <a:cs typeface="Courier New" panose="02070309020205020404" pitchFamily="49" charset="0"/>
              </a:rPr>
              <a:t>グラフに描画するデータを格納するリスト</a:t>
            </a:r>
          </a:p>
          <a:p>
            <a:r>
              <a:rPr lang="ja-JP" altLang="en-US" b="1">
                <a:latin typeface="Courier New" panose="02070309020205020404" pitchFamily="49" charset="0"/>
                <a:cs typeface="Courier New" panose="02070309020205020404" pitchFamily="49" charset="0"/>
              </a:rPr>
              <a:t>y_list = [ y ]</a:t>
            </a:r>
          </a:p>
          <a:p>
            <a:r>
              <a:rPr lang="ja-JP" altLang="en-US" b="1">
                <a:latin typeface="Courier New" panose="02070309020205020404" pitchFamily="49" charset="0"/>
                <a:cs typeface="Courier New" panose="02070309020205020404" pitchFamily="49" charset="0"/>
              </a:rPr>
              <a:t>t_list = [ t ]</a:t>
            </a:r>
          </a:p>
        </p:txBody>
      </p:sp>
      <p:sp>
        <p:nvSpPr>
          <p:cNvPr id="5" name="正方形/長方形 4">
            <a:extLst>
              <a:ext uri="{FF2B5EF4-FFF2-40B4-BE49-F238E27FC236}">
                <a16:creationId xmlns:a16="http://schemas.microsoft.com/office/drawing/2014/main" id="{0287B556-8106-19C2-2083-4A4D33876E65}"/>
              </a:ext>
            </a:extLst>
          </p:cNvPr>
          <p:cNvSpPr/>
          <p:nvPr/>
        </p:nvSpPr>
        <p:spPr>
          <a:xfrm>
            <a:off x="228290" y="1891983"/>
            <a:ext cx="5691191"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09261EB-7D5F-BCBB-1375-7A7326B97018}"/>
              </a:ext>
            </a:extLst>
          </p:cNvPr>
          <p:cNvSpPr txBox="1"/>
          <p:nvPr/>
        </p:nvSpPr>
        <p:spPr>
          <a:xfrm>
            <a:off x="228290" y="1171406"/>
            <a:ext cx="11622608" cy="369332"/>
          </a:xfrm>
          <a:prstGeom prst="rect">
            <a:avLst/>
          </a:prstGeom>
          <a:noFill/>
        </p:spPr>
        <p:txBody>
          <a:bodyPr wrap="square">
            <a:spAutoFit/>
          </a:bodyPr>
          <a:lstStyle/>
          <a:p>
            <a:r>
              <a:rPr lang="en-US" altLang="ja-JP" dirty="0"/>
              <a:t>matplotlib : python </a:t>
            </a:r>
            <a:r>
              <a:rPr lang="ja-JP" altLang="en-US"/>
              <a:t>のグラフ描画ライブラリ。業界標準として世界中で使われている。この講義でも今後使う。</a:t>
            </a:r>
          </a:p>
        </p:txBody>
      </p:sp>
      <p:sp>
        <p:nvSpPr>
          <p:cNvPr id="7" name="テキスト ボックス 6">
            <a:extLst>
              <a:ext uri="{FF2B5EF4-FFF2-40B4-BE49-F238E27FC236}">
                <a16:creationId xmlns:a16="http://schemas.microsoft.com/office/drawing/2014/main" id="{C52ED179-FDCA-E4C6-BB90-ADDF27D07B06}"/>
              </a:ext>
            </a:extLst>
          </p:cNvPr>
          <p:cNvSpPr txBox="1"/>
          <p:nvPr/>
        </p:nvSpPr>
        <p:spPr>
          <a:xfrm>
            <a:off x="6263026" y="1922979"/>
            <a:ext cx="5691191" cy="4247317"/>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ja-JP" altLang="en-US">
                <a:latin typeface="Courier New" panose="02070309020205020404" pitchFamily="49" charset="0"/>
                <a:cs typeface="Courier New" panose="02070309020205020404" pitchFamily="49" charset="0"/>
              </a:rPr>
              <a:t>（左からのつづき）</a:t>
            </a:r>
            <a:endParaRPr lang="en-GB" altLang="ja-JP" dirty="0">
              <a:latin typeface="Courier New" panose="02070309020205020404" pitchFamily="49" charset="0"/>
              <a:cs typeface="Courier New" panose="02070309020205020404" pitchFamily="49" charset="0"/>
            </a:endParaRPr>
          </a:p>
          <a:p>
            <a:endParaRPr lang="en-US" altLang="ja-JP" dirty="0">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while t &lt;= endtime :</a:t>
            </a:r>
          </a:p>
          <a:p>
            <a:r>
              <a:rPr lang="ja-JP" altLang="en-US">
                <a:latin typeface="Courier New" panose="02070309020205020404" pitchFamily="49" charset="0"/>
                <a:cs typeface="Courier New" panose="02070309020205020404" pitchFamily="49" charset="0"/>
              </a:rPr>
              <a:t>    dydt = k * y</a:t>
            </a:r>
          </a:p>
          <a:p>
            <a:r>
              <a:rPr lang="ja-JP" altLang="en-US">
                <a:latin typeface="Courier New" panose="02070309020205020404" pitchFamily="49" charset="0"/>
                <a:cs typeface="Courier New" panose="02070309020205020404" pitchFamily="49" charset="0"/>
              </a:rPr>
              <a:t>    delta_y = dydt * delta_t</a:t>
            </a:r>
          </a:p>
          <a:p>
            <a:r>
              <a:rPr lang="ja-JP" altLang="en-US">
                <a:latin typeface="Courier New" panose="02070309020205020404" pitchFamily="49" charset="0"/>
                <a:cs typeface="Courier New" panose="02070309020205020404" pitchFamily="49" charset="0"/>
              </a:rPr>
              <a:t>    y = y + delta_y </a:t>
            </a:r>
          </a:p>
          <a:p>
            <a:r>
              <a:rPr lang="ja-JP" altLang="en-US">
                <a:latin typeface="Courier New" panose="02070309020205020404" pitchFamily="49" charset="0"/>
                <a:cs typeface="Courier New" panose="02070309020205020404" pitchFamily="49" charset="0"/>
              </a:rPr>
              <a:t>    t = t + delta_t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 </a:t>
            </a:r>
            <a:r>
              <a:rPr lang="ja-JP" altLang="en-US">
                <a:latin typeface="Courier New" panose="02070309020205020404" pitchFamily="49" charset="0"/>
                <a:cs typeface="Courier New" panose="02070309020205020404" pitchFamily="49" charset="0"/>
              </a:rPr>
              <a:t>リスト末尾にデータを追加</a:t>
            </a:r>
          </a:p>
          <a:p>
            <a:r>
              <a:rPr lang="ja-JP" altLang="en-US">
                <a:latin typeface="Courier New" panose="02070309020205020404" pitchFamily="49" charset="0"/>
                <a:cs typeface="Courier New" panose="02070309020205020404" pitchFamily="49" charset="0"/>
              </a:rPr>
              <a:t>    </a:t>
            </a:r>
            <a:r>
              <a:rPr lang="ja-JP" altLang="en-US" b="1">
                <a:latin typeface="Courier New" panose="02070309020205020404" pitchFamily="49" charset="0"/>
                <a:cs typeface="Courier New" panose="02070309020205020404" pitchFamily="49" charset="0"/>
              </a:rPr>
              <a:t>y_list.append( y )</a:t>
            </a:r>
          </a:p>
          <a:p>
            <a:r>
              <a:rPr lang="ja-JP" altLang="en-US" b="1">
                <a:latin typeface="Courier New" panose="02070309020205020404" pitchFamily="49" charset="0"/>
                <a:cs typeface="Courier New" panose="02070309020205020404" pitchFamily="49" charset="0"/>
              </a:rPr>
              <a:t>    t_list.append( t )</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a:t>
            </a:r>
            <a:r>
              <a:rPr lang="ja-JP" altLang="en-US">
                <a:latin typeface="Courier New" panose="02070309020205020404" pitchFamily="49" charset="0"/>
                <a:cs typeface="Courier New" panose="02070309020205020404" pitchFamily="49" charset="0"/>
              </a:rPr>
              <a:t>グラフの描画</a:t>
            </a:r>
          </a:p>
          <a:p>
            <a:r>
              <a:rPr lang="ja-JP" altLang="en-US" b="1">
                <a:solidFill>
                  <a:srgbClr val="C00000"/>
                </a:solidFill>
                <a:latin typeface="Courier New" panose="02070309020205020404" pitchFamily="49" charset="0"/>
                <a:cs typeface="Courier New" panose="02070309020205020404" pitchFamily="49" charset="0"/>
              </a:rPr>
              <a:t>plt.plot( t_list , y_list )</a:t>
            </a:r>
          </a:p>
          <a:p>
            <a:r>
              <a:rPr lang="ja-JP" altLang="en-US" b="1">
                <a:solidFill>
                  <a:srgbClr val="C00000"/>
                </a:solidFill>
                <a:latin typeface="Courier New" panose="02070309020205020404" pitchFamily="49" charset="0"/>
                <a:cs typeface="Courier New" panose="02070309020205020404" pitchFamily="49" charset="0"/>
              </a:rPr>
              <a:t>plt.show()</a:t>
            </a:r>
          </a:p>
        </p:txBody>
      </p:sp>
      <p:sp>
        <p:nvSpPr>
          <p:cNvPr id="9" name="正方形/長方形 8">
            <a:extLst>
              <a:ext uri="{FF2B5EF4-FFF2-40B4-BE49-F238E27FC236}">
                <a16:creationId xmlns:a16="http://schemas.microsoft.com/office/drawing/2014/main" id="{3DA94722-B05E-B146-5028-BBD5CA3640B1}"/>
              </a:ext>
            </a:extLst>
          </p:cNvPr>
          <p:cNvSpPr/>
          <p:nvPr/>
        </p:nvSpPr>
        <p:spPr>
          <a:xfrm>
            <a:off x="6263025" y="1891983"/>
            <a:ext cx="5691191"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726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631AF-5D31-C9D3-5A2E-CBA42EA264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5DC366-8446-AFD4-C07D-00FD2F29D992}"/>
              </a:ext>
            </a:extLst>
          </p:cNvPr>
          <p:cNvSpPr>
            <a:spLocks noGrp="1"/>
          </p:cNvSpPr>
          <p:nvPr>
            <p:ph type="title"/>
          </p:nvPr>
        </p:nvSpPr>
        <p:spPr/>
        <p:txBody>
          <a:bodyPr/>
          <a:lstStyle/>
          <a:p>
            <a:r>
              <a:rPr kumimoji="1" lang="ja-JP" altLang="en-US" sz="4000"/>
              <a:t>演習</a:t>
            </a:r>
            <a:r>
              <a:rPr kumimoji="1" lang="en-US" altLang="ja-JP" sz="4000" dirty="0"/>
              <a:t>4</a:t>
            </a:r>
            <a:r>
              <a:rPr kumimoji="1" lang="ja-JP" altLang="en-US" sz="4000"/>
              <a:t>：オイラー法で微分方程式の</a:t>
            </a:r>
            <a:r>
              <a:rPr lang="ja-JP" altLang="en-US" sz="4000"/>
              <a:t>数値解を求める</a:t>
            </a:r>
            <a:endParaRPr kumimoji="1" lang="ja-JP" altLang="en-US" sz="4000"/>
          </a:p>
        </p:txBody>
      </p:sp>
      <p:pic>
        <p:nvPicPr>
          <p:cNvPr id="14" name="図 13">
            <a:extLst>
              <a:ext uri="{FF2B5EF4-FFF2-40B4-BE49-F238E27FC236}">
                <a16:creationId xmlns:a16="http://schemas.microsoft.com/office/drawing/2014/main" id="{B094000E-2509-8E89-0FC4-149D15D206DC}"/>
              </a:ext>
            </a:extLst>
          </p:cNvPr>
          <p:cNvPicPr>
            <a:picLocks noChangeAspect="1"/>
          </p:cNvPicPr>
          <p:nvPr/>
        </p:nvPicPr>
        <p:blipFill>
          <a:blip r:embed="rId2"/>
          <a:stretch>
            <a:fillRect/>
          </a:stretch>
        </p:blipFill>
        <p:spPr>
          <a:xfrm>
            <a:off x="7253207" y="1195221"/>
            <a:ext cx="3270145" cy="673504"/>
          </a:xfrm>
          <a:prstGeom prst="rect">
            <a:avLst/>
          </a:prstGeom>
        </p:spPr>
      </p:pic>
      <p:sp>
        <p:nvSpPr>
          <p:cNvPr id="15" name="テキスト ボックス 14">
            <a:extLst>
              <a:ext uri="{FF2B5EF4-FFF2-40B4-BE49-F238E27FC236}">
                <a16:creationId xmlns:a16="http://schemas.microsoft.com/office/drawing/2014/main" id="{1FCFB999-B7BD-0565-D5D7-F1997A91E88B}"/>
              </a:ext>
            </a:extLst>
          </p:cNvPr>
          <p:cNvSpPr txBox="1"/>
          <p:nvPr/>
        </p:nvSpPr>
        <p:spPr>
          <a:xfrm>
            <a:off x="287110" y="1265674"/>
            <a:ext cx="11321121" cy="5632311"/>
          </a:xfrm>
          <a:prstGeom prst="rect">
            <a:avLst/>
          </a:prstGeom>
          <a:noFill/>
        </p:spPr>
        <p:txBody>
          <a:bodyPr wrap="square">
            <a:spAutoFit/>
          </a:bodyPr>
          <a:lstStyle/>
          <a:p>
            <a:r>
              <a:rPr lang="en-US" altLang="ja-JP" sz="2400" dirty="0"/>
              <a:t>1. </a:t>
            </a:r>
            <a:r>
              <a:rPr lang="ja-JP" altLang="en-US" sz="2400"/>
              <a:t>グルコース濃度</a:t>
            </a:r>
            <a:r>
              <a:rPr lang="en-US" altLang="ja-JP" sz="2400" dirty="0"/>
              <a:t> [Glucose] </a:t>
            </a:r>
            <a:r>
              <a:rPr lang="ja-JP" altLang="en-US" sz="2400"/>
              <a:t>に関する微分方程式</a:t>
            </a:r>
          </a:p>
          <a:p>
            <a:r>
              <a:rPr lang="en-US" altLang="ja-JP" sz="2400" dirty="0"/>
              <a:t>    </a:t>
            </a:r>
            <a:r>
              <a:rPr lang="ja-JP" altLang="en-US" sz="2400"/>
              <a:t>をオイラー法で解きなさい。</a:t>
            </a:r>
            <a:endParaRPr lang="en-US" altLang="ja-JP" sz="2400" dirty="0"/>
          </a:p>
          <a:p>
            <a:endParaRPr lang="en-US" altLang="ja-JP" sz="2400" dirty="0"/>
          </a:p>
          <a:p>
            <a:r>
              <a:rPr lang="en-US" altLang="ja-JP" sz="2400" dirty="0"/>
              <a:t>    [Glucose](t=0) </a:t>
            </a:r>
            <a:r>
              <a:rPr lang="ja-JP" altLang="en-US" sz="2400"/>
              <a:t>は</a:t>
            </a:r>
            <a:r>
              <a:rPr lang="en-US" altLang="ja-JP" sz="2400" dirty="0"/>
              <a:t> </a:t>
            </a:r>
            <a:r>
              <a:rPr lang="ja-JP" altLang="en-US" sz="2400"/>
              <a:t>1.0</a:t>
            </a:r>
            <a:r>
              <a:rPr lang="en-US" altLang="ja-JP" sz="2400" dirty="0"/>
              <a:t> </a:t>
            </a:r>
            <a:r>
              <a:rPr lang="ja-JP" altLang="en-US" sz="2400"/>
              <a:t>mM</a:t>
            </a:r>
            <a:r>
              <a:rPr lang="en-US" altLang="ja-JP" sz="2400" dirty="0"/>
              <a:t>, </a:t>
            </a:r>
            <a:r>
              <a:rPr lang="ja-JP" altLang="en-US" sz="2400"/>
              <a:t>反応定数は </a:t>
            </a:r>
            <a:r>
              <a:rPr lang="en-US" altLang="ja-JP" sz="2400" dirty="0"/>
              <a:t>k = 0.2 sec</a:t>
            </a:r>
            <a:r>
              <a:rPr lang="en-US" altLang="ja-JP" sz="2400" baseline="30000" dirty="0"/>
              <a:t>-1</a:t>
            </a:r>
            <a:r>
              <a:rPr lang="en-US" altLang="ja-JP" sz="2400" dirty="0"/>
              <a:t> </a:t>
            </a:r>
            <a:r>
              <a:rPr lang="ja-JP" altLang="en-US" sz="2400"/>
              <a:t>とする。</a:t>
            </a:r>
            <a:endParaRPr lang="en-US" altLang="ja-JP" sz="2400" dirty="0"/>
          </a:p>
          <a:p>
            <a:r>
              <a:rPr lang="en-US" altLang="ja-JP" sz="2400" dirty="0"/>
              <a:t>    </a:t>
            </a:r>
            <a:r>
              <a:rPr lang="ja-JP" altLang="en-US" sz="2400"/>
              <a:t>時間の刻み幅 </a:t>
            </a:r>
            <a:r>
              <a:rPr lang="el-GR" altLang="ja-JP" sz="2400" dirty="0"/>
              <a:t>Δ</a:t>
            </a:r>
            <a:r>
              <a:rPr lang="en-US" altLang="ja-JP" sz="2400" dirty="0"/>
              <a:t>t=0.01 sec </a:t>
            </a:r>
            <a:r>
              <a:rPr lang="ja-JP" altLang="en-US" sz="2400"/>
              <a:t>とし、</a:t>
            </a:r>
            <a:r>
              <a:rPr lang="en-US" altLang="ja-JP" sz="2400" dirty="0"/>
              <a:t>t=0 〜 5.0 sec</a:t>
            </a:r>
            <a:r>
              <a:rPr lang="ja-JP" altLang="en-US" sz="2400"/>
              <a:t>の範囲について解くこと。</a:t>
            </a:r>
          </a:p>
          <a:p>
            <a:endParaRPr lang="en-US" altLang="ja-JP" sz="2400" dirty="0"/>
          </a:p>
          <a:p>
            <a:r>
              <a:rPr lang="en-US" altLang="ja-JP" sz="2400" dirty="0"/>
              <a:t>2. </a:t>
            </a:r>
            <a:r>
              <a:rPr lang="ja-JP" altLang="en-US" sz="2400"/>
              <a:t>「</a:t>
            </a:r>
            <a:r>
              <a:rPr lang="en-US" altLang="ja-JP" sz="2400" dirty="0"/>
              <a:t>1</a:t>
            </a:r>
            <a:r>
              <a:rPr lang="ja-JP" altLang="en-US" sz="2400"/>
              <a:t>」で求めた関数</a:t>
            </a:r>
            <a:r>
              <a:rPr lang="en-US" altLang="ja-JP" sz="2400" dirty="0"/>
              <a:t> [Glucose](t) </a:t>
            </a:r>
            <a:r>
              <a:rPr lang="ja-JP" altLang="en-US" sz="2400"/>
              <a:t>の数値解を</a:t>
            </a:r>
            <a:r>
              <a:rPr lang="en-US" altLang="ja-JP" sz="2400" dirty="0"/>
              <a:t> matplotlib </a:t>
            </a:r>
            <a:r>
              <a:rPr lang="ja-JP" altLang="en-US" sz="2400"/>
              <a:t>でグラフ化しなさい。</a:t>
            </a:r>
            <a:endParaRPr lang="en-US" altLang="ja-JP" sz="2400" dirty="0"/>
          </a:p>
          <a:p>
            <a:endParaRPr lang="en-US" altLang="ja-JP" sz="2400" dirty="0"/>
          </a:p>
          <a:p>
            <a:r>
              <a:rPr lang="en-US" altLang="ja-JP" sz="2400" dirty="0"/>
              <a:t>3. </a:t>
            </a:r>
            <a:r>
              <a:rPr lang="ja-JP" altLang="en-US" sz="2400"/>
              <a:t>「</a:t>
            </a:r>
            <a:r>
              <a:rPr lang="en-US" altLang="ja-JP" sz="2400" dirty="0"/>
              <a:t>2</a:t>
            </a:r>
            <a:r>
              <a:rPr lang="ja-JP" altLang="en-US" sz="2400"/>
              <a:t>」で描いたグラフに、</a:t>
            </a:r>
            <a:r>
              <a:rPr lang="en-US" altLang="ja-JP" sz="2400" dirty="0"/>
              <a:t>[Glucose](t) </a:t>
            </a:r>
            <a:r>
              <a:rPr lang="ja-JP" altLang="en-US" sz="2400"/>
              <a:t>の解析解を重ね描きしなさい。</a:t>
            </a:r>
            <a:endParaRPr lang="en-US" altLang="ja-JP" sz="2400" dirty="0"/>
          </a:p>
          <a:p>
            <a:r>
              <a:rPr lang="ja-JP" altLang="en-US" sz="2400"/>
              <a:t>　</a:t>
            </a:r>
            <a:r>
              <a:rPr lang="en-US" altLang="ja-JP" sz="2400" dirty="0"/>
              <a:t> </a:t>
            </a:r>
          </a:p>
          <a:p>
            <a:r>
              <a:rPr lang="en-US" altLang="ja-JP" sz="2400" dirty="0">
                <a:solidFill>
                  <a:srgbClr val="000000"/>
                </a:solidFill>
                <a:latin typeface="Times New Roman" panose="02020603050405020304" pitchFamily="18" charset="0"/>
              </a:rPr>
              <a:t>4.  </a:t>
            </a:r>
            <a:r>
              <a:rPr lang="en-GB" altLang="ja-JP" sz="2400" dirty="0">
                <a:solidFill>
                  <a:srgbClr val="000000"/>
                </a:solidFill>
                <a:latin typeface="Times New Roman" panose="02020603050405020304" pitchFamily="18" charset="0"/>
              </a:rPr>
              <a:t>t = 5.0 sec </a:t>
            </a:r>
            <a:r>
              <a:rPr lang="ja-JP" altLang="en-US" sz="2400">
                <a:solidFill>
                  <a:srgbClr val="000000"/>
                </a:solidFill>
                <a:latin typeface="Times New Roman" panose="02020603050405020304" pitchFamily="18" charset="0"/>
              </a:rPr>
              <a:t>時点での数値解と解析解との誤差を百分率で示しなさい。</a:t>
            </a:r>
            <a:endParaRPr lang="en-US" altLang="ja-JP" sz="2400" dirty="0">
              <a:solidFill>
                <a:srgbClr val="000000"/>
              </a:solidFill>
              <a:latin typeface="Times New Roman" panose="02020603050405020304" pitchFamily="18" charset="0"/>
            </a:endParaRPr>
          </a:p>
          <a:p>
            <a:r>
              <a:rPr lang="en-US" altLang="ja-JP" sz="2400" dirty="0"/>
              <a:t>    </a:t>
            </a:r>
            <a:r>
              <a:rPr lang="ja-JP" altLang="en-US" sz="2400"/>
              <a:t>また、</a:t>
            </a:r>
            <a:r>
              <a:rPr lang="ja-JP" altLang="en-US" sz="2400">
                <a:solidFill>
                  <a:srgbClr val="000000"/>
                </a:solidFill>
                <a:latin typeface="Times New Roman" panose="02020603050405020304" pitchFamily="18" charset="0"/>
              </a:rPr>
              <a:t>時間の刻み幅</a:t>
            </a:r>
            <a:r>
              <a:rPr lang="en-US" altLang="ja-JP" sz="2400" dirty="0">
                <a:solidFill>
                  <a:srgbClr val="000000"/>
                </a:solidFill>
                <a:latin typeface="Times New Roman" panose="02020603050405020304" pitchFamily="18" charset="0"/>
              </a:rPr>
              <a:t> </a:t>
            </a:r>
            <a:r>
              <a:rPr lang="ja-JP" altLang="en-US" sz="2400">
                <a:solidFill>
                  <a:srgbClr val="000000"/>
                </a:solidFill>
                <a:latin typeface="Times New Roman" panose="02020603050405020304" pitchFamily="18" charset="0"/>
              </a:rPr>
              <a:t>∆</a:t>
            </a:r>
            <a:r>
              <a:rPr lang="en-GB" altLang="ja-JP" sz="2400" dirty="0">
                <a:solidFill>
                  <a:srgbClr val="000000"/>
                </a:solidFill>
                <a:latin typeface="Times New Roman" panose="02020603050405020304" pitchFamily="18" charset="0"/>
              </a:rPr>
              <a:t>t </a:t>
            </a:r>
            <a:r>
              <a:rPr lang="ja-JP" altLang="en-US" sz="2400">
                <a:solidFill>
                  <a:srgbClr val="000000"/>
                </a:solidFill>
                <a:latin typeface="Times New Roman" panose="02020603050405020304" pitchFamily="18" charset="0"/>
              </a:rPr>
              <a:t>を</a:t>
            </a:r>
            <a:r>
              <a:rPr lang="en-US" altLang="ja-JP" sz="2400" dirty="0">
                <a:solidFill>
                  <a:srgbClr val="000000"/>
                </a:solidFill>
                <a:latin typeface="Times New Roman" panose="02020603050405020304" pitchFamily="18" charset="0"/>
              </a:rPr>
              <a:t> 0.01 </a:t>
            </a:r>
            <a:r>
              <a:rPr lang="en-GB" altLang="ja-JP" sz="2400" dirty="0">
                <a:solidFill>
                  <a:srgbClr val="000000"/>
                </a:solidFill>
                <a:latin typeface="Times New Roman" panose="02020603050405020304" pitchFamily="18" charset="0"/>
              </a:rPr>
              <a:t>sec </a:t>
            </a:r>
            <a:r>
              <a:rPr lang="ja-JP" altLang="en-US" sz="2400">
                <a:solidFill>
                  <a:srgbClr val="000000"/>
                </a:solidFill>
                <a:latin typeface="Times New Roman" panose="02020603050405020304" pitchFamily="18" charset="0"/>
              </a:rPr>
              <a:t>より大きくした場合と小さくした場合では、</a:t>
            </a:r>
            <a:endParaRPr lang="en-US" altLang="ja-JP" sz="2400" dirty="0">
              <a:solidFill>
                <a:srgbClr val="000000"/>
              </a:solidFill>
              <a:latin typeface="Times New Roman" panose="02020603050405020304" pitchFamily="18" charset="0"/>
            </a:endParaRPr>
          </a:p>
          <a:p>
            <a:r>
              <a:rPr lang="en-US" altLang="ja-JP" sz="2400" dirty="0">
                <a:solidFill>
                  <a:srgbClr val="000000"/>
                </a:solidFill>
                <a:latin typeface="Times New Roman" panose="02020603050405020304" pitchFamily="18" charset="0"/>
              </a:rPr>
              <a:t>     </a:t>
            </a:r>
            <a:r>
              <a:rPr lang="ja-JP" altLang="en-US" sz="2400">
                <a:solidFill>
                  <a:srgbClr val="000000"/>
                </a:solidFill>
                <a:latin typeface="Times New Roman" panose="02020603050405020304" pitchFamily="18" charset="0"/>
              </a:rPr>
              <a:t>解析解との誤差がどのように変化するか仮説を立てなさい。</a:t>
            </a:r>
            <a:r>
              <a:rPr lang="en-US" altLang="ja-JP" sz="2400" dirty="0"/>
              <a:t> </a:t>
            </a:r>
          </a:p>
          <a:p>
            <a:endParaRPr lang="en-US" altLang="ja-JP" sz="2400" dirty="0"/>
          </a:p>
          <a:p>
            <a:r>
              <a:rPr lang="en-US" altLang="ja-JP" sz="2400" dirty="0"/>
              <a:t>5. </a:t>
            </a:r>
            <a:r>
              <a:rPr lang="ja-JP" altLang="en-US" sz="2400">
                <a:solidFill>
                  <a:srgbClr val="000000"/>
                </a:solidFill>
                <a:latin typeface="Times New Roman" panose="02020603050405020304" pitchFamily="18" charset="0"/>
              </a:rPr>
              <a:t>仮説を検証しなさい。</a:t>
            </a:r>
          </a:p>
        </p:txBody>
      </p:sp>
    </p:spTree>
    <p:extLst>
      <p:ext uri="{BB962C8B-B14F-4D97-AF65-F5344CB8AC3E}">
        <p14:creationId xmlns:p14="http://schemas.microsoft.com/office/powerpoint/2010/main" val="112413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8AD6-9582-A5F1-2641-EFE5153D1D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B83E71-A95D-C14B-B775-4CDE51FB884A}"/>
              </a:ext>
            </a:extLst>
          </p:cNvPr>
          <p:cNvSpPr>
            <a:spLocks noGrp="1"/>
          </p:cNvSpPr>
          <p:nvPr>
            <p:ph type="title"/>
          </p:nvPr>
        </p:nvSpPr>
        <p:spPr/>
        <p:txBody>
          <a:bodyPr/>
          <a:lstStyle/>
          <a:p>
            <a:r>
              <a:rPr kumimoji="1" lang="ja-JP" altLang="en-US"/>
              <a:t>もっと精度のよい数値積分法</a:t>
            </a:r>
          </a:p>
        </p:txBody>
      </p:sp>
      <p:sp>
        <p:nvSpPr>
          <p:cNvPr id="4" name="テキスト ボックス 3">
            <a:extLst>
              <a:ext uri="{FF2B5EF4-FFF2-40B4-BE49-F238E27FC236}">
                <a16:creationId xmlns:a16="http://schemas.microsoft.com/office/drawing/2014/main" id="{69FEB74A-1182-4063-136C-5AC955DE96E1}"/>
              </a:ext>
            </a:extLst>
          </p:cNvPr>
          <p:cNvSpPr txBox="1"/>
          <p:nvPr/>
        </p:nvSpPr>
        <p:spPr>
          <a:xfrm>
            <a:off x="129161" y="1201771"/>
            <a:ext cx="11742542" cy="830997"/>
          </a:xfrm>
          <a:prstGeom prst="rect">
            <a:avLst/>
          </a:prstGeom>
          <a:noFill/>
        </p:spPr>
        <p:txBody>
          <a:bodyPr wrap="square">
            <a:spAutoFit/>
          </a:bodyPr>
          <a:lstStyle/>
          <a:p>
            <a:pPr marL="457200" indent="-457200">
              <a:buFont typeface="Arial" panose="020B0604020202020204" pitchFamily="34" charset="0"/>
              <a:buChar char="•"/>
            </a:pPr>
            <a:r>
              <a:rPr lang="ja-JP" altLang="en-US" sz="2400"/>
              <a:t>オイラー法は、テイラー展開の</a:t>
            </a:r>
            <a:r>
              <a:rPr lang="en-US" altLang="ja-JP" sz="2400" dirty="0"/>
              <a:t>2</a:t>
            </a:r>
            <a:r>
              <a:rPr lang="ja-JP" altLang="en-US" sz="2400"/>
              <a:t>次以上の項を無視した式とも言える</a:t>
            </a:r>
            <a:endParaRPr lang="en-US" altLang="ja-JP" sz="2400" dirty="0"/>
          </a:p>
          <a:p>
            <a:pPr marL="457200" indent="-457200">
              <a:buFont typeface="Arial" panose="020B0604020202020204" pitchFamily="34" charset="0"/>
              <a:buChar char="•"/>
            </a:pPr>
            <a:r>
              <a:rPr lang="ja-JP" altLang="en-US" sz="2400"/>
              <a:t>このような数値積分法を「</a:t>
            </a:r>
            <a:r>
              <a:rPr lang="en-US" altLang="ja-JP" sz="2400" dirty="0"/>
              <a:t>1</a:t>
            </a:r>
            <a:r>
              <a:rPr lang="ja-JP" altLang="en-US" sz="2400"/>
              <a:t>次の精度」とよぶ</a:t>
            </a:r>
          </a:p>
        </p:txBody>
      </p:sp>
      <p:sp>
        <p:nvSpPr>
          <p:cNvPr id="6" name="テキスト ボックス 5">
            <a:extLst>
              <a:ext uri="{FF2B5EF4-FFF2-40B4-BE49-F238E27FC236}">
                <a16:creationId xmlns:a16="http://schemas.microsoft.com/office/drawing/2014/main" id="{C234F24E-EA15-2A6B-57F6-435BE6F781A2}"/>
              </a:ext>
            </a:extLst>
          </p:cNvPr>
          <p:cNvSpPr txBox="1"/>
          <p:nvPr/>
        </p:nvSpPr>
        <p:spPr>
          <a:xfrm>
            <a:off x="563116" y="2288431"/>
            <a:ext cx="1575652" cy="400110"/>
          </a:xfrm>
          <a:prstGeom prst="rect">
            <a:avLst/>
          </a:prstGeom>
          <a:noFill/>
        </p:spPr>
        <p:txBody>
          <a:bodyPr wrap="square">
            <a:spAutoFit/>
          </a:bodyPr>
          <a:lstStyle/>
          <a:p>
            <a:r>
              <a:rPr lang="ja-JP" altLang="en-US" sz="2000"/>
              <a:t>オイラー法</a:t>
            </a:r>
          </a:p>
        </p:txBody>
      </p:sp>
      <p:sp>
        <p:nvSpPr>
          <p:cNvPr id="10" name="テキスト ボックス 9">
            <a:extLst>
              <a:ext uri="{FF2B5EF4-FFF2-40B4-BE49-F238E27FC236}">
                <a16:creationId xmlns:a16="http://schemas.microsoft.com/office/drawing/2014/main" id="{958F4F76-4C05-DC50-7659-82A8289D8B16}"/>
              </a:ext>
            </a:extLst>
          </p:cNvPr>
          <p:cNvSpPr txBox="1"/>
          <p:nvPr/>
        </p:nvSpPr>
        <p:spPr>
          <a:xfrm>
            <a:off x="563115" y="3003566"/>
            <a:ext cx="1792627" cy="400110"/>
          </a:xfrm>
          <a:prstGeom prst="rect">
            <a:avLst/>
          </a:prstGeom>
          <a:noFill/>
        </p:spPr>
        <p:txBody>
          <a:bodyPr wrap="square">
            <a:spAutoFit/>
          </a:bodyPr>
          <a:lstStyle/>
          <a:p>
            <a:r>
              <a:rPr lang="ja-JP" altLang="en-US" sz="2000"/>
              <a:t>テイラー展開</a:t>
            </a:r>
          </a:p>
        </p:txBody>
      </p:sp>
      <p:sp>
        <p:nvSpPr>
          <p:cNvPr id="11" name="テキスト ボックス 10">
            <a:extLst>
              <a:ext uri="{FF2B5EF4-FFF2-40B4-BE49-F238E27FC236}">
                <a16:creationId xmlns:a16="http://schemas.microsoft.com/office/drawing/2014/main" id="{7D379B3C-7243-A2BB-354E-5423AC66B9F4}"/>
              </a:ext>
            </a:extLst>
          </p:cNvPr>
          <p:cNvSpPr txBox="1"/>
          <p:nvPr/>
        </p:nvSpPr>
        <p:spPr>
          <a:xfrm>
            <a:off x="129160" y="3941059"/>
            <a:ext cx="11601735" cy="461665"/>
          </a:xfrm>
          <a:prstGeom prst="rect">
            <a:avLst/>
          </a:prstGeom>
          <a:noFill/>
        </p:spPr>
        <p:txBody>
          <a:bodyPr wrap="square">
            <a:spAutoFit/>
          </a:bodyPr>
          <a:lstStyle/>
          <a:p>
            <a:pPr marL="342900" indent="-342900">
              <a:buFont typeface="Arial" panose="020B0604020202020204" pitchFamily="34" charset="0"/>
              <a:buChar char="•"/>
            </a:pPr>
            <a:r>
              <a:rPr lang="en-US" altLang="ja-JP" sz="2400" b="1" dirty="0">
                <a:latin typeface="Hiragino Kaku Gothic ProN W6" panose="020B0300000000000000" pitchFamily="34" charset="-128"/>
                <a:ea typeface="Hiragino Kaku Gothic ProN W6" panose="020B0300000000000000" pitchFamily="34" charset="-128"/>
              </a:rPr>
              <a:t>4</a:t>
            </a:r>
            <a:r>
              <a:rPr lang="ja-JP" altLang="en-US" sz="2400" b="1">
                <a:latin typeface="Hiragino Kaku Gothic ProN W6" panose="020B0300000000000000" pitchFamily="34" charset="-128"/>
                <a:ea typeface="Hiragino Kaku Gothic ProN W6" panose="020B0300000000000000" pitchFamily="34" charset="-128"/>
              </a:rPr>
              <a:t>次のルンゲ</a:t>
            </a:r>
            <a:r>
              <a:rPr lang="en-US" altLang="ja-JP" sz="2400" b="1" dirty="0">
                <a:latin typeface="Hiragino Kaku Gothic ProN W6" panose="020B0300000000000000" pitchFamily="34" charset="-128"/>
                <a:ea typeface="Hiragino Kaku Gothic ProN W6" panose="020B0300000000000000" pitchFamily="34" charset="-128"/>
              </a:rPr>
              <a:t>=</a:t>
            </a:r>
            <a:r>
              <a:rPr lang="ja-JP" altLang="en-US" sz="2400" b="1">
                <a:latin typeface="Hiragino Kaku Gothic ProN W6" panose="020B0300000000000000" pitchFamily="34" charset="-128"/>
                <a:ea typeface="Hiragino Kaku Gothic ProN W6" panose="020B0300000000000000" pitchFamily="34" charset="-128"/>
              </a:rPr>
              <a:t>クッタ法</a:t>
            </a:r>
            <a:r>
              <a:rPr lang="ja-JP" altLang="en-US" sz="2400"/>
              <a:t>：実用的な数値積分法の中でも特に有名。精度は</a:t>
            </a:r>
            <a:r>
              <a:rPr lang="en-US" altLang="ja-JP" sz="2400" dirty="0"/>
              <a:t>4</a:t>
            </a:r>
            <a:r>
              <a:rPr lang="ja-JP" altLang="en-US" sz="2400"/>
              <a:t>次。</a:t>
            </a:r>
          </a:p>
        </p:txBody>
      </p:sp>
      <p:pic>
        <p:nvPicPr>
          <p:cNvPr id="15" name="図 14">
            <a:extLst>
              <a:ext uri="{FF2B5EF4-FFF2-40B4-BE49-F238E27FC236}">
                <a16:creationId xmlns:a16="http://schemas.microsoft.com/office/drawing/2014/main" id="{796A5879-756F-953E-AC14-FBEC413E4A32}"/>
              </a:ext>
            </a:extLst>
          </p:cNvPr>
          <p:cNvPicPr>
            <a:picLocks noChangeAspect="1"/>
          </p:cNvPicPr>
          <p:nvPr/>
        </p:nvPicPr>
        <p:blipFill>
          <a:blip r:embed="rId2"/>
          <a:stretch>
            <a:fillRect/>
          </a:stretch>
        </p:blipFill>
        <p:spPr>
          <a:xfrm>
            <a:off x="2650211" y="2818753"/>
            <a:ext cx="9414253" cy="651872"/>
          </a:xfrm>
          <a:prstGeom prst="rect">
            <a:avLst/>
          </a:prstGeom>
        </p:spPr>
      </p:pic>
      <p:pic>
        <p:nvPicPr>
          <p:cNvPr id="16" name="図 15">
            <a:extLst>
              <a:ext uri="{FF2B5EF4-FFF2-40B4-BE49-F238E27FC236}">
                <a16:creationId xmlns:a16="http://schemas.microsoft.com/office/drawing/2014/main" id="{C4425EBC-F89E-AA7E-5EFD-ACB129D024A4}"/>
              </a:ext>
            </a:extLst>
          </p:cNvPr>
          <p:cNvPicPr>
            <a:picLocks noChangeAspect="1"/>
          </p:cNvPicPr>
          <p:nvPr/>
        </p:nvPicPr>
        <p:blipFill>
          <a:blip r:embed="rId3"/>
          <a:stretch>
            <a:fillRect/>
          </a:stretch>
        </p:blipFill>
        <p:spPr>
          <a:xfrm>
            <a:off x="2650211" y="2123916"/>
            <a:ext cx="3239145" cy="628152"/>
          </a:xfrm>
          <a:prstGeom prst="rect">
            <a:avLst/>
          </a:prstGeom>
        </p:spPr>
      </p:pic>
      <p:pic>
        <p:nvPicPr>
          <p:cNvPr id="17" name="図 16">
            <a:extLst>
              <a:ext uri="{FF2B5EF4-FFF2-40B4-BE49-F238E27FC236}">
                <a16:creationId xmlns:a16="http://schemas.microsoft.com/office/drawing/2014/main" id="{45B154EB-E334-964C-7570-457E0BD13FB4}"/>
              </a:ext>
            </a:extLst>
          </p:cNvPr>
          <p:cNvPicPr>
            <a:picLocks noChangeAspect="1"/>
          </p:cNvPicPr>
          <p:nvPr/>
        </p:nvPicPr>
        <p:blipFill>
          <a:blip r:embed="rId4"/>
          <a:stretch>
            <a:fillRect/>
          </a:stretch>
        </p:blipFill>
        <p:spPr>
          <a:xfrm>
            <a:off x="4277841" y="4489500"/>
            <a:ext cx="6158992" cy="711346"/>
          </a:xfrm>
          <a:prstGeom prst="rect">
            <a:avLst/>
          </a:prstGeom>
        </p:spPr>
      </p:pic>
      <p:pic>
        <p:nvPicPr>
          <p:cNvPr id="18" name="図 17">
            <a:extLst>
              <a:ext uri="{FF2B5EF4-FFF2-40B4-BE49-F238E27FC236}">
                <a16:creationId xmlns:a16="http://schemas.microsoft.com/office/drawing/2014/main" id="{78818ED1-A66D-1F8F-A09F-AD0C0A57FB81}"/>
              </a:ext>
            </a:extLst>
          </p:cNvPr>
          <p:cNvPicPr>
            <a:picLocks noChangeAspect="1"/>
          </p:cNvPicPr>
          <p:nvPr/>
        </p:nvPicPr>
        <p:blipFill>
          <a:blip r:embed="rId5"/>
          <a:stretch>
            <a:fillRect/>
          </a:stretch>
        </p:blipFill>
        <p:spPr>
          <a:xfrm>
            <a:off x="461104" y="4489500"/>
            <a:ext cx="1996647" cy="720529"/>
          </a:xfrm>
          <a:prstGeom prst="rect">
            <a:avLst/>
          </a:prstGeom>
        </p:spPr>
      </p:pic>
      <p:sp>
        <p:nvSpPr>
          <p:cNvPr id="19" name="テキスト ボックス 18">
            <a:extLst>
              <a:ext uri="{FF2B5EF4-FFF2-40B4-BE49-F238E27FC236}">
                <a16:creationId xmlns:a16="http://schemas.microsoft.com/office/drawing/2014/main" id="{ABB8611E-0192-F229-B797-2E701083407F}"/>
              </a:ext>
            </a:extLst>
          </p:cNvPr>
          <p:cNvSpPr txBox="1"/>
          <p:nvPr/>
        </p:nvSpPr>
        <p:spPr>
          <a:xfrm>
            <a:off x="2650211" y="4692147"/>
            <a:ext cx="1751308" cy="400110"/>
          </a:xfrm>
          <a:prstGeom prst="rect">
            <a:avLst/>
          </a:prstGeom>
          <a:noFill/>
        </p:spPr>
        <p:txBody>
          <a:bodyPr wrap="square">
            <a:spAutoFit/>
          </a:bodyPr>
          <a:lstStyle/>
          <a:p>
            <a:r>
              <a:rPr lang="ja-JP" altLang="en-US" sz="2000"/>
              <a:t>の数値解を</a:t>
            </a:r>
          </a:p>
        </p:txBody>
      </p:sp>
      <p:sp>
        <p:nvSpPr>
          <p:cNvPr id="20" name="テキスト ボックス 19">
            <a:extLst>
              <a:ext uri="{FF2B5EF4-FFF2-40B4-BE49-F238E27FC236}">
                <a16:creationId xmlns:a16="http://schemas.microsoft.com/office/drawing/2014/main" id="{CEA8E4C4-673A-539C-1952-751471D89E24}"/>
              </a:ext>
            </a:extLst>
          </p:cNvPr>
          <p:cNvSpPr txBox="1"/>
          <p:nvPr/>
        </p:nvSpPr>
        <p:spPr>
          <a:xfrm>
            <a:off x="10510502" y="4645118"/>
            <a:ext cx="1483170" cy="400110"/>
          </a:xfrm>
          <a:prstGeom prst="rect">
            <a:avLst/>
          </a:prstGeom>
          <a:noFill/>
        </p:spPr>
        <p:txBody>
          <a:bodyPr wrap="square">
            <a:spAutoFit/>
          </a:bodyPr>
          <a:lstStyle/>
          <a:p>
            <a:r>
              <a:rPr lang="ja-JP" altLang="en-US" sz="2000"/>
              <a:t>で求める。</a:t>
            </a:r>
          </a:p>
        </p:txBody>
      </p:sp>
      <p:sp>
        <p:nvSpPr>
          <p:cNvPr id="21" name="テキスト ボックス 20">
            <a:extLst>
              <a:ext uri="{FF2B5EF4-FFF2-40B4-BE49-F238E27FC236}">
                <a16:creationId xmlns:a16="http://schemas.microsoft.com/office/drawing/2014/main" id="{06BAA3EE-9F60-B8C0-578E-12C5131C05DB}"/>
              </a:ext>
            </a:extLst>
          </p:cNvPr>
          <p:cNvSpPr txBox="1"/>
          <p:nvPr/>
        </p:nvSpPr>
        <p:spPr>
          <a:xfrm>
            <a:off x="461104" y="5455187"/>
            <a:ext cx="1017711" cy="400110"/>
          </a:xfrm>
          <a:prstGeom prst="rect">
            <a:avLst/>
          </a:prstGeom>
          <a:noFill/>
        </p:spPr>
        <p:txBody>
          <a:bodyPr wrap="square">
            <a:spAutoFit/>
          </a:bodyPr>
          <a:lstStyle/>
          <a:p>
            <a:r>
              <a:rPr lang="ja-JP" altLang="en-US" sz="2000"/>
              <a:t>ただし</a:t>
            </a:r>
          </a:p>
        </p:txBody>
      </p:sp>
      <p:pic>
        <p:nvPicPr>
          <p:cNvPr id="29" name="図 28">
            <a:extLst>
              <a:ext uri="{FF2B5EF4-FFF2-40B4-BE49-F238E27FC236}">
                <a16:creationId xmlns:a16="http://schemas.microsoft.com/office/drawing/2014/main" id="{C4C62FC4-DD2C-CD99-1C3C-F9D337B3B64F}"/>
              </a:ext>
            </a:extLst>
          </p:cNvPr>
          <p:cNvPicPr>
            <a:picLocks noChangeAspect="1"/>
          </p:cNvPicPr>
          <p:nvPr/>
        </p:nvPicPr>
        <p:blipFill>
          <a:blip r:embed="rId6"/>
          <a:stretch>
            <a:fillRect/>
          </a:stretch>
        </p:blipFill>
        <p:spPr>
          <a:xfrm>
            <a:off x="2619214" y="5522270"/>
            <a:ext cx="3022169" cy="1007390"/>
          </a:xfrm>
          <a:prstGeom prst="rect">
            <a:avLst/>
          </a:prstGeom>
        </p:spPr>
      </p:pic>
      <p:pic>
        <p:nvPicPr>
          <p:cNvPr id="30" name="図 29">
            <a:extLst>
              <a:ext uri="{FF2B5EF4-FFF2-40B4-BE49-F238E27FC236}">
                <a16:creationId xmlns:a16="http://schemas.microsoft.com/office/drawing/2014/main" id="{5C7D10BE-952B-A137-6836-5B72B61C6853}"/>
              </a:ext>
            </a:extLst>
          </p:cNvPr>
          <p:cNvPicPr>
            <a:picLocks noChangeAspect="1"/>
          </p:cNvPicPr>
          <p:nvPr/>
        </p:nvPicPr>
        <p:blipFill>
          <a:blip r:embed="rId7"/>
          <a:stretch>
            <a:fillRect/>
          </a:stretch>
        </p:blipFill>
        <p:spPr>
          <a:xfrm>
            <a:off x="6271649" y="5378917"/>
            <a:ext cx="3022169" cy="1007390"/>
          </a:xfrm>
          <a:prstGeom prst="rect">
            <a:avLst/>
          </a:prstGeom>
        </p:spPr>
      </p:pic>
    </p:spTree>
    <p:extLst>
      <p:ext uri="{BB962C8B-B14F-4D97-AF65-F5344CB8AC3E}">
        <p14:creationId xmlns:p14="http://schemas.microsoft.com/office/powerpoint/2010/main" val="85879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7C319-73FD-8674-9DC4-A8F3DF604BC2}"/>
              </a:ext>
            </a:extLst>
          </p:cNvPr>
          <p:cNvSpPr>
            <a:spLocks noGrp="1"/>
          </p:cNvSpPr>
          <p:nvPr>
            <p:ph type="title"/>
          </p:nvPr>
        </p:nvSpPr>
        <p:spPr/>
        <p:txBody>
          <a:bodyPr/>
          <a:lstStyle/>
          <a:p>
            <a:r>
              <a:rPr lang="en-US" altLang="ja-JP" sz="3600" dirty="0" err="1"/>
              <a:t>scipy.integrate.solve_ivp</a:t>
            </a:r>
            <a:r>
              <a:rPr kumimoji="1" lang="en-US" altLang="ja-JP" sz="3600" dirty="0"/>
              <a:t>: python</a:t>
            </a:r>
            <a:r>
              <a:rPr kumimoji="1" lang="ja-JP" altLang="en-US" sz="3600"/>
              <a:t>の微分方程式ソルバ</a:t>
            </a:r>
            <a:r>
              <a:rPr lang="ja-JP" altLang="en-US" sz="3600"/>
              <a:t>ー</a:t>
            </a:r>
            <a:endParaRPr kumimoji="1" lang="ja-JP" altLang="en-US" sz="3600"/>
          </a:p>
        </p:txBody>
      </p:sp>
      <p:sp>
        <p:nvSpPr>
          <p:cNvPr id="5" name="テキスト ボックス 4">
            <a:extLst>
              <a:ext uri="{FF2B5EF4-FFF2-40B4-BE49-F238E27FC236}">
                <a16:creationId xmlns:a16="http://schemas.microsoft.com/office/drawing/2014/main" id="{6A302B69-229F-1ECD-BD13-002CAC92DD4E}"/>
              </a:ext>
            </a:extLst>
          </p:cNvPr>
          <p:cNvSpPr txBox="1"/>
          <p:nvPr/>
        </p:nvSpPr>
        <p:spPr>
          <a:xfrm>
            <a:off x="1203262" y="1600721"/>
            <a:ext cx="9785476" cy="5078313"/>
          </a:xfrm>
          <a:prstGeom prst="rect">
            <a:avLst/>
          </a:prstGeom>
          <a:noFill/>
          <a:ln>
            <a:solidFill>
              <a:schemeClr val="tx1"/>
            </a:solidFill>
          </a:ln>
        </p:spPr>
        <p:txBody>
          <a:bodyPr wrap="square">
            <a:spAutoFit/>
          </a:bodyPr>
          <a:lstStyle/>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matplotlib.pyplot</a:t>
            </a:r>
            <a:r>
              <a:rPr lang="en-GB" altLang="ja-JP" dirty="0">
                <a:latin typeface="Courier New" panose="02070309020205020404" pitchFamily="49" charset="0"/>
                <a:cs typeface="Courier New" panose="02070309020205020404" pitchFamily="49" charset="0"/>
              </a:rPr>
              <a:t> as </a:t>
            </a:r>
            <a:r>
              <a:rPr lang="en-GB" altLang="ja-JP" dirty="0" err="1">
                <a:latin typeface="Courier New" panose="02070309020205020404" pitchFamily="49" charset="0"/>
                <a:cs typeface="Courier New" panose="02070309020205020404" pitchFamily="49" charset="0"/>
              </a:rPr>
              <a:t>plt</a:t>
            </a:r>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numpy</a:t>
            </a:r>
            <a:r>
              <a:rPr lang="en-GB" altLang="ja-JP" dirty="0">
                <a:latin typeface="Courier New" panose="02070309020205020404" pitchFamily="49" charset="0"/>
                <a:cs typeface="Courier New" panose="02070309020205020404" pitchFamily="49" charset="0"/>
              </a:rPr>
              <a:t> as np</a:t>
            </a:r>
          </a:p>
          <a:p>
            <a:r>
              <a:rPr lang="en-GB" altLang="ja-JP" b="1" dirty="0">
                <a:solidFill>
                  <a:srgbClr val="C00000"/>
                </a:solidFill>
                <a:latin typeface="Courier New" panose="02070309020205020404" pitchFamily="49" charset="0"/>
                <a:cs typeface="Courier New" panose="02070309020205020404" pitchFamily="49" charset="0"/>
              </a:rPr>
              <a:t>from </a:t>
            </a:r>
            <a:r>
              <a:rPr lang="en-GB" altLang="ja-JP" b="1" dirty="0" err="1">
                <a:solidFill>
                  <a:srgbClr val="C00000"/>
                </a:solidFill>
                <a:latin typeface="Courier New" panose="02070309020205020404" pitchFamily="49" charset="0"/>
                <a:cs typeface="Courier New" panose="02070309020205020404" pitchFamily="49" charset="0"/>
              </a:rPr>
              <a:t>scipy.integrate</a:t>
            </a:r>
            <a:r>
              <a:rPr lang="en-GB" altLang="ja-JP" b="1" dirty="0">
                <a:solidFill>
                  <a:srgbClr val="C00000"/>
                </a:solidFill>
                <a:latin typeface="Courier New" panose="02070309020205020404" pitchFamily="49" charset="0"/>
                <a:cs typeface="Courier New" panose="02070309020205020404" pitchFamily="49" charset="0"/>
              </a:rPr>
              <a:t> import </a:t>
            </a:r>
            <a:r>
              <a:rPr lang="en-GB" altLang="ja-JP" b="1" dirty="0" err="1">
                <a:solidFill>
                  <a:srgbClr val="C00000"/>
                </a:solidFill>
                <a:latin typeface="Courier New" panose="02070309020205020404" pitchFamily="49" charset="0"/>
                <a:cs typeface="Courier New" panose="02070309020205020404" pitchFamily="49" charset="0"/>
              </a:rPr>
              <a:t>solve_ivp</a:t>
            </a:r>
            <a:endParaRPr lang="en-GB" altLang="ja-JP" b="1" dirty="0">
              <a:solidFill>
                <a:srgbClr val="C00000"/>
              </a:solidFill>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def f( t , y ):</a:t>
            </a:r>
          </a:p>
          <a:p>
            <a:r>
              <a:rPr lang="en-GB" altLang="ja-JP" dirty="0">
                <a:latin typeface="Courier New" panose="02070309020205020404" pitchFamily="49" charset="0"/>
                <a:cs typeface="Courier New" panose="02070309020205020404" pitchFamily="49" charset="0"/>
              </a:rPr>
              <a:t>    k = 0.01</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dydt</a:t>
            </a:r>
            <a:r>
              <a:rPr lang="en-GB" altLang="ja-JP" dirty="0">
                <a:latin typeface="Courier New" panose="02070309020205020404" pitchFamily="49" charset="0"/>
                <a:cs typeface="Courier New" panose="02070309020205020404" pitchFamily="49" charset="0"/>
              </a:rPr>
              <a:t> = - k * y </a:t>
            </a:r>
          </a:p>
          <a:p>
            <a:r>
              <a:rPr lang="en-GB" altLang="ja-JP" dirty="0">
                <a:latin typeface="Courier New" panose="02070309020205020404" pitchFamily="49" charset="0"/>
                <a:cs typeface="Courier New" panose="02070309020205020404" pitchFamily="49" charset="0"/>
              </a:rPr>
              <a:t>    return </a:t>
            </a:r>
            <a:r>
              <a:rPr lang="en-GB" altLang="ja-JP" dirty="0" err="1">
                <a:latin typeface="Courier New" panose="02070309020205020404" pitchFamily="49" charset="0"/>
                <a:cs typeface="Courier New" panose="02070309020205020404" pitchFamily="49" charset="0"/>
              </a:rPr>
              <a:t>dydt</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y0 = [ 1.0 ]</a:t>
            </a:r>
          </a:p>
          <a:p>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 [0, 350]</a:t>
            </a:r>
          </a:p>
          <a:p>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np.linspace</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[0] ,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[1] , 100 )</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solution = </a:t>
            </a:r>
            <a:r>
              <a:rPr lang="en-GB" altLang="ja-JP" b="1" dirty="0" err="1">
                <a:solidFill>
                  <a:srgbClr val="C00000"/>
                </a:solidFill>
                <a:latin typeface="Courier New" panose="02070309020205020404" pitchFamily="49" charset="0"/>
                <a:cs typeface="Courier New" panose="02070309020205020404" pitchFamily="49" charset="0"/>
              </a:rPr>
              <a:t>solve_ivp</a:t>
            </a:r>
            <a:r>
              <a:rPr lang="en-GB" altLang="ja-JP" dirty="0">
                <a:latin typeface="Courier New" panose="02070309020205020404" pitchFamily="49" charset="0"/>
                <a:cs typeface="Courier New" panose="02070309020205020404" pitchFamily="49" charset="0"/>
              </a:rPr>
              <a:t>( f,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y0 , </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method='RK45’)</a:t>
            </a:r>
          </a:p>
          <a:p>
            <a:r>
              <a:rPr lang="en-GB" altLang="ja-JP" dirty="0">
                <a:latin typeface="Courier New" panose="02070309020205020404" pitchFamily="49" charset="0"/>
                <a:cs typeface="Courier New" panose="02070309020205020404" pitchFamily="49" charset="0"/>
              </a:rPr>
              <a:t># method=‘RK45’ </a:t>
            </a:r>
            <a:r>
              <a:rPr lang="ja-JP" altLang="en-US">
                <a:latin typeface="Courier New" panose="02070309020205020404" pitchFamily="49" charset="0"/>
                <a:cs typeface="Courier New" panose="02070309020205020404" pitchFamily="49" charset="0"/>
              </a:rPr>
              <a:t>は</a:t>
            </a:r>
            <a:r>
              <a:rPr lang="en-US" altLang="ja-JP" dirty="0">
                <a:latin typeface="Courier New" panose="02070309020205020404" pitchFamily="49" charset="0"/>
                <a:cs typeface="Courier New" panose="02070309020205020404" pitchFamily="49" charset="0"/>
              </a:rPr>
              <a:t>4</a:t>
            </a:r>
            <a:r>
              <a:rPr lang="ja-JP" altLang="en-US">
                <a:latin typeface="Courier New" panose="02070309020205020404" pitchFamily="49" charset="0"/>
                <a:cs typeface="Courier New" panose="02070309020205020404" pitchFamily="49" charset="0"/>
              </a:rPr>
              <a:t>次のルンゲ</a:t>
            </a:r>
            <a:r>
              <a:rPr lang="en-US" altLang="ja-JP" dirty="0">
                <a:latin typeface="Courier New" panose="02070309020205020404" pitchFamily="49" charset="0"/>
                <a:cs typeface="Courier New" panose="02070309020205020404" pitchFamily="49" charset="0"/>
              </a:rPr>
              <a:t>=</a:t>
            </a:r>
            <a:r>
              <a:rPr lang="ja-JP" altLang="en-US">
                <a:latin typeface="Courier New" panose="02070309020205020404" pitchFamily="49" charset="0"/>
                <a:cs typeface="Courier New" panose="02070309020205020404" pitchFamily="49" charset="0"/>
              </a:rPr>
              <a:t>クッタ法を使うという命令</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[0] )</a:t>
            </a:r>
          </a:p>
          <a:p>
            <a:r>
              <a:rPr lang="en-GB" altLang="ja-JP" dirty="0" err="1">
                <a:latin typeface="Courier New" panose="02070309020205020404" pitchFamily="49" charset="0"/>
                <a:cs typeface="Courier New" panose="02070309020205020404" pitchFamily="49" charset="0"/>
              </a:rPr>
              <a:t>plt.show</a:t>
            </a:r>
            <a:r>
              <a:rPr lang="en-GB" altLang="ja-JP" dirty="0">
                <a:latin typeface="Courier New" panose="02070309020205020404" pitchFamily="49" charset="0"/>
                <a:cs typeface="Courier New" panose="02070309020205020404" pitchFamily="49" charset="0"/>
              </a:rPr>
              <a:t>()</a:t>
            </a:r>
          </a:p>
        </p:txBody>
      </p:sp>
      <p:sp>
        <p:nvSpPr>
          <p:cNvPr id="6" name="テキスト ボックス 5">
            <a:extLst>
              <a:ext uri="{FF2B5EF4-FFF2-40B4-BE49-F238E27FC236}">
                <a16:creationId xmlns:a16="http://schemas.microsoft.com/office/drawing/2014/main" id="{C4852317-C891-89BA-9DA4-8EECDC770A00}"/>
              </a:ext>
            </a:extLst>
          </p:cNvPr>
          <p:cNvSpPr txBox="1"/>
          <p:nvPr/>
        </p:nvSpPr>
        <p:spPr>
          <a:xfrm>
            <a:off x="1173995" y="1235988"/>
            <a:ext cx="2142642" cy="369332"/>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(rk4.py)</a:t>
            </a:r>
          </a:p>
        </p:txBody>
      </p:sp>
    </p:spTree>
    <p:extLst>
      <p:ext uri="{BB962C8B-B14F-4D97-AF65-F5344CB8AC3E}">
        <p14:creationId xmlns:p14="http://schemas.microsoft.com/office/powerpoint/2010/main" val="3339973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558BB-A43C-A56C-3B50-FB667E38909E}"/>
              </a:ext>
            </a:extLst>
          </p:cNvPr>
          <p:cNvSpPr>
            <a:spLocks noGrp="1"/>
          </p:cNvSpPr>
          <p:nvPr>
            <p:ph type="title"/>
          </p:nvPr>
        </p:nvSpPr>
        <p:spPr/>
        <p:txBody>
          <a:bodyPr/>
          <a:lstStyle/>
          <a:p>
            <a:r>
              <a:rPr kumimoji="1" lang="ja-JP" altLang="en-US" sz="3200"/>
              <a:t>演習</a:t>
            </a:r>
            <a:r>
              <a:rPr kumimoji="1" lang="en-US" altLang="ja-JP" sz="3200" dirty="0"/>
              <a:t>5: </a:t>
            </a:r>
            <a:r>
              <a:rPr kumimoji="1" lang="en-US" altLang="ja-JP" sz="3200" dirty="0" err="1"/>
              <a:t>solve_ivp</a:t>
            </a:r>
            <a:r>
              <a:rPr kumimoji="1" lang="en-US" altLang="ja-JP" sz="3200" dirty="0"/>
              <a:t> </a:t>
            </a:r>
            <a:r>
              <a:rPr kumimoji="1" lang="ja-JP" altLang="en-US" sz="3200"/>
              <a:t>を用いた生化学反応系のシミュレーション</a:t>
            </a:r>
          </a:p>
        </p:txBody>
      </p:sp>
      <p:sp>
        <p:nvSpPr>
          <p:cNvPr id="3" name="テキスト ボックス 2">
            <a:extLst>
              <a:ext uri="{FF2B5EF4-FFF2-40B4-BE49-F238E27FC236}">
                <a16:creationId xmlns:a16="http://schemas.microsoft.com/office/drawing/2014/main" id="{7FFF39B7-C3DF-9D27-EBD0-D1466860CC66}"/>
              </a:ext>
            </a:extLst>
          </p:cNvPr>
          <p:cNvSpPr txBox="1"/>
          <p:nvPr/>
        </p:nvSpPr>
        <p:spPr>
          <a:xfrm>
            <a:off x="442196" y="1336347"/>
            <a:ext cx="7918033" cy="461665"/>
          </a:xfrm>
          <a:prstGeom prst="rect">
            <a:avLst/>
          </a:prstGeom>
          <a:noFill/>
        </p:spPr>
        <p:txBody>
          <a:bodyPr wrap="square" rtlCol="0">
            <a:spAutoFit/>
          </a:bodyPr>
          <a:lstStyle/>
          <a:p>
            <a:r>
              <a:rPr lang="ja-JP" altLang="en-US" sz="2400"/>
              <a:t>次</a:t>
            </a:r>
            <a:r>
              <a:rPr kumimoji="1" lang="ja-JP" altLang="en-US" sz="2400"/>
              <a:t>の化学反応式について、以下の問いに答えなさい。</a:t>
            </a:r>
            <a:endParaRPr kumimoji="1" lang="en-US" altLang="ja-JP" sz="2400" dirty="0">
              <a:solidFill>
                <a:srgbClr val="C00000"/>
              </a:solidFill>
            </a:endParaRPr>
          </a:p>
        </p:txBody>
      </p:sp>
      <p:sp>
        <p:nvSpPr>
          <p:cNvPr id="4" name="テキスト ボックス 3">
            <a:extLst>
              <a:ext uri="{FF2B5EF4-FFF2-40B4-BE49-F238E27FC236}">
                <a16:creationId xmlns:a16="http://schemas.microsoft.com/office/drawing/2014/main" id="{97D99BCF-2A69-52E8-2898-1EF3FEC00BD3}"/>
              </a:ext>
            </a:extLst>
          </p:cNvPr>
          <p:cNvSpPr txBox="1"/>
          <p:nvPr/>
        </p:nvSpPr>
        <p:spPr>
          <a:xfrm>
            <a:off x="442196" y="3140455"/>
            <a:ext cx="11461333" cy="830997"/>
          </a:xfrm>
          <a:prstGeom prst="rect">
            <a:avLst/>
          </a:prstGeom>
          <a:noFill/>
        </p:spPr>
        <p:txBody>
          <a:bodyPr wrap="square" rtlCol="0">
            <a:spAutoFit/>
          </a:bodyPr>
          <a:lstStyle/>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ja-JP" altLang="en-US" sz="2400"/>
              <a:t>と</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2</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の反応速度式は以下の通りである。</a:t>
            </a:r>
            <a:r>
              <a:rPr lang="ja-JP" altLang="en-US" sz="2400"/>
              <a:t>単位時間あたりの</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と</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それぞれの濃度の変化量について、常微分方程式を書きなさい。</a:t>
            </a:r>
            <a:endParaRPr lang="en-US" altLang="ja-JP" sz="2400" dirty="0"/>
          </a:p>
        </p:txBody>
      </p:sp>
      <p:pic>
        <p:nvPicPr>
          <p:cNvPr id="5" name="図 4">
            <a:extLst>
              <a:ext uri="{FF2B5EF4-FFF2-40B4-BE49-F238E27FC236}">
                <a16:creationId xmlns:a16="http://schemas.microsoft.com/office/drawing/2014/main" id="{52AEA329-36BC-C5BA-02E5-3895410A2400}"/>
              </a:ext>
            </a:extLst>
          </p:cNvPr>
          <p:cNvPicPr>
            <a:picLocks noChangeAspect="1"/>
          </p:cNvPicPr>
          <p:nvPr/>
        </p:nvPicPr>
        <p:blipFill>
          <a:blip r:embed="rId2"/>
          <a:stretch>
            <a:fillRect/>
          </a:stretch>
        </p:blipFill>
        <p:spPr>
          <a:xfrm>
            <a:off x="4101522" y="2047862"/>
            <a:ext cx="4258707" cy="715749"/>
          </a:xfrm>
          <a:prstGeom prst="rect">
            <a:avLst/>
          </a:prstGeom>
        </p:spPr>
      </p:pic>
      <p:pic>
        <p:nvPicPr>
          <p:cNvPr id="6" name="図 5">
            <a:extLst>
              <a:ext uri="{FF2B5EF4-FFF2-40B4-BE49-F238E27FC236}">
                <a16:creationId xmlns:a16="http://schemas.microsoft.com/office/drawing/2014/main" id="{FAB633C9-7A1F-CB37-366D-3A49AE9F5E14}"/>
              </a:ext>
            </a:extLst>
          </p:cNvPr>
          <p:cNvPicPr>
            <a:picLocks noChangeAspect="1"/>
          </p:cNvPicPr>
          <p:nvPr/>
        </p:nvPicPr>
        <p:blipFill>
          <a:blip r:embed="rId3"/>
          <a:stretch>
            <a:fillRect/>
          </a:stretch>
        </p:blipFill>
        <p:spPr>
          <a:xfrm>
            <a:off x="6518221" y="4106054"/>
            <a:ext cx="2428357" cy="830997"/>
          </a:xfrm>
          <a:prstGeom prst="rect">
            <a:avLst/>
          </a:prstGeom>
        </p:spPr>
      </p:pic>
      <p:pic>
        <p:nvPicPr>
          <p:cNvPr id="7" name="図 6">
            <a:extLst>
              <a:ext uri="{FF2B5EF4-FFF2-40B4-BE49-F238E27FC236}">
                <a16:creationId xmlns:a16="http://schemas.microsoft.com/office/drawing/2014/main" id="{1616977C-D0C5-FDDE-1B3E-BED34E11EADB}"/>
              </a:ext>
            </a:extLst>
          </p:cNvPr>
          <p:cNvPicPr>
            <a:picLocks noChangeAspect="1"/>
          </p:cNvPicPr>
          <p:nvPr/>
        </p:nvPicPr>
        <p:blipFill>
          <a:blip r:embed="rId4"/>
          <a:stretch>
            <a:fillRect/>
          </a:stretch>
        </p:blipFill>
        <p:spPr>
          <a:xfrm>
            <a:off x="2832762" y="4106054"/>
            <a:ext cx="2560648" cy="876267"/>
          </a:xfrm>
          <a:prstGeom prst="rect">
            <a:avLst/>
          </a:prstGeom>
        </p:spPr>
      </p:pic>
      <p:sp>
        <p:nvSpPr>
          <p:cNvPr id="9" name="テキスト ボックス 8">
            <a:extLst>
              <a:ext uri="{FF2B5EF4-FFF2-40B4-BE49-F238E27FC236}">
                <a16:creationId xmlns:a16="http://schemas.microsoft.com/office/drawing/2014/main" id="{2F960266-AF61-1908-5187-07553DA0D173}"/>
              </a:ext>
            </a:extLst>
          </p:cNvPr>
          <p:cNvSpPr txBox="1"/>
          <p:nvPr/>
        </p:nvSpPr>
        <p:spPr>
          <a:xfrm>
            <a:off x="442196" y="5328396"/>
            <a:ext cx="9894500" cy="830997"/>
          </a:xfrm>
          <a:prstGeom prst="rect">
            <a:avLst/>
          </a:prstGeom>
          <a:noFill/>
        </p:spPr>
        <p:txBody>
          <a:bodyPr wrap="square" rtlCol="0">
            <a:spAutoFit/>
          </a:bodyPr>
          <a:lstStyle/>
          <a:p>
            <a:pPr marL="457200" indent="-457200">
              <a:buFont typeface="+mj-lt"/>
              <a:buAutoNum type="arabicPeriod" startAt="2"/>
            </a:pPr>
            <a:r>
              <a:rPr lang="ja-JP" altLang="en-US" sz="2400"/>
              <a:t>次のページに示したコード例の空欄を埋め、「</a:t>
            </a:r>
            <a:r>
              <a:rPr lang="en-US" altLang="ja-JP" sz="2400" dirty="0"/>
              <a:t>1</a:t>
            </a:r>
            <a:r>
              <a:rPr lang="ja-JP" altLang="en-US" sz="2400"/>
              <a:t>」で書き下ろした常微分方程式を</a:t>
            </a:r>
            <a:r>
              <a:rPr lang="en-US" altLang="ja-JP" sz="2400" dirty="0"/>
              <a:t> </a:t>
            </a:r>
            <a:r>
              <a:rPr lang="en-US" altLang="ja-JP" sz="2400" dirty="0" err="1"/>
              <a:t>solve_ivp</a:t>
            </a:r>
            <a:r>
              <a:rPr lang="en-US" altLang="ja-JP" sz="2400" dirty="0"/>
              <a:t> </a:t>
            </a:r>
            <a:r>
              <a:rPr lang="ja-JP" altLang="en-US" sz="2400"/>
              <a:t>で解きなさい。</a:t>
            </a:r>
            <a:endParaRPr lang="en-US" altLang="ja-JP" sz="2400" dirty="0"/>
          </a:p>
        </p:txBody>
      </p:sp>
    </p:spTree>
    <p:extLst>
      <p:ext uri="{BB962C8B-B14F-4D97-AF65-F5344CB8AC3E}">
        <p14:creationId xmlns:p14="http://schemas.microsoft.com/office/powerpoint/2010/main" val="410978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C86CB-310C-65EB-28FC-9D94DAEAAA95}"/>
              </a:ext>
            </a:extLst>
          </p:cNvPr>
          <p:cNvSpPr>
            <a:spLocks noGrp="1"/>
          </p:cNvSpPr>
          <p:nvPr>
            <p:ph type="title"/>
          </p:nvPr>
        </p:nvSpPr>
        <p:spPr/>
        <p:txBody>
          <a:bodyPr/>
          <a:lstStyle/>
          <a:p>
            <a:r>
              <a:rPr kumimoji="1" lang="ja-JP" altLang="en-US"/>
              <a:t>演習</a:t>
            </a:r>
            <a:r>
              <a:rPr lang="en-US" altLang="ja-JP" dirty="0"/>
              <a:t>5 (</a:t>
            </a:r>
            <a:r>
              <a:rPr lang="ja-JP" altLang="en-US"/>
              <a:t>つづき</a:t>
            </a:r>
            <a:r>
              <a:rPr lang="en-US" altLang="ja-JP" dirty="0"/>
              <a:t>)</a:t>
            </a:r>
            <a:r>
              <a:rPr lang="ja-JP" altLang="en-US"/>
              <a:t>：</a:t>
            </a:r>
            <a:r>
              <a:rPr kumimoji="1" lang="ja-JP" altLang="en-US"/>
              <a:t>空欄を埋めなさい</a:t>
            </a:r>
          </a:p>
        </p:txBody>
      </p:sp>
      <p:sp>
        <p:nvSpPr>
          <p:cNvPr id="4" name="テキスト ボックス 3">
            <a:extLst>
              <a:ext uri="{FF2B5EF4-FFF2-40B4-BE49-F238E27FC236}">
                <a16:creationId xmlns:a16="http://schemas.microsoft.com/office/drawing/2014/main" id="{F01F1748-42F5-E1F5-6C76-29E163DE4147}"/>
              </a:ext>
            </a:extLst>
          </p:cNvPr>
          <p:cNvSpPr txBox="1"/>
          <p:nvPr/>
        </p:nvSpPr>
        <p:spPr>
          <a:xfrm>
            <a:off x="228601" y="1328528"/>
            <a:ext cx="7412063" cy="5355312"/>
          </a:xfrm>
          <a:prstGeom prst="rect">
            <a:avLst/>
          </a:prstGeom>
          <a:solidFill>
            <a:schemeClr val="bg1"/>
          </a:solidFill>
          <a:ln>
            <a:solidFill>
              <a:schemeClr val="tx1"/>
            </a:solidFill>
          </a:ln>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michaelis.py</a:t>
            </a:r>
            <a:r>
              <a:rPr lang="en-GB" altLang="ja-JP" dirty="0">
                <a:latin typeface="Courier New" panose="02070309020205020404" pitchFamily="49" charset="0"/>
                <a:cs typeface="Courier New" panose="02070309020205020404" pitchFamily="49" charset="0"/>
              </a:rPr>
              <a:t>)</a:t>
            </a: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matplotlib.pyplot</a:t>
            </a:r>
            <a:r>
              <a:rPr lang="en-GB" altLang="ja-JP" dirty="0">
                <a:latin typeface="Courier New" panose="02070309020205020404" pitchFamily="49" charset="0"/>
                <a:cs typeface="Courier New" panose="02070309020205020404" pitchFamily="49" charset="0"/>
              </a:rPr>
              <a:t> as </a:t>
            </a:r>
            <a:r>
              <a:rPr lang="en-GB" altLang="ja-JP" dirty="0" err="1">
                <a:latin typeface="Courier New" panose="02070309020205020404" pitchFamily="49" charset="0"/>
                <a:cs typeface="Courier New" panose="02070309020205020404" pitchFamily="49" charset="0"/>
              </a:rPr>
              <a:t>plt</a:t>
            </a:r>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numpy</a:t>
            </a:r>
            <a:r>
              <a:rPr lang="en-GB" altLang="ja-JP" dirty="0">
                <a:latin typeface="Courier New" panose="02070309020205020404" pitchFamily="49" charset="0"/>
                <a:cs typeface="Courier New" panose="02070309020205020404" pitchFamily="49" charset="0"/>
              </a:rPr>
              <a:t> as np</a:t>
            </a:r>
          </a:p>
          <a:p>
            <a:r>
              <a:rPr lang="en-GB" altLang="ja-JP" dirty="0">
                <a:latin typeface="Courier New" panose="02070309020205020404" pitchFamily="49" charset="0"/>
                <a:cs typeface="Courier New" panose="02070309020205020404" pitchFamily="49" charset="0"/>
              </a:rPr>
              <a:t>from </a:t>
            </a:r>
            <a:r>
              <a:rPr lang="en-GB" altLang="ja-JP" dirty="0" err="1">
                <a:latin typeface="Courier New" panose="02070309020205020404" pitchFamily="49" charset="0"/>
                <a:cs typeface="Courier New" panose="02070309020205020404" pitchFamily="49" charset="0"/>
              </a:rPr>
              <a:t>scipy.integrate</a:t>
            </a:r>
            <a:r>
              <a:rPr lang="en-GB" altLang="ja-JP" dirty="0">
                <a:latin typeface="Courier New" panose="02070309020205020404" pitchFamily="49" charset="0"/>
                <a:cs typeface="Courier New" panose="02070309020205020404" pitchFamily="49" charset="0"/>
              </a:rPr>
              <a:t> import </a:t>
            </a:r>
            <a:r>
              <a:rPr lang="en-GB" altLang="ja-JP" dirty="0" err="1">
                <a:latin typeface="Courier New" panose="02070309020205020404" pitchFamily="49" charset="0"/>
                <a:cs typeface="Courier New" panose="02070309020205020404" pitchFamily="49" charset="0"/>
              </a:rPr>
              <a:t>solve_ivp</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def f( t , s0 , Vmax1 , Km1 , Vmax2 , Km2 ):</a:t>
            </a:r>
          </a:p>
          <a:p>
            <a:r>
              <a:rPr lang="en-GB" altLang="ja-JP" dirty="0">
                <a:latin typeface="Courier New" panose="02070309020205020404" pitchFamily="49" charset="0"/>
                <a:cs typeface="Courier New" panose="02070309020205020404" pitchFamily="49" charset="0"/>
              </a:rPr>
              <a:t>    S1 = s0[ 0 ]</a:t>
            </a:r>
          </a:p>
          <a:p>
            <a:r>
              <a:rPr lang="en-GB" altLang="ja-JP" dirty="0">
                <a:latin typeface="Courier New" panose="02070309020205020404" pitchFamily="49" charset="0"/>
                <a:cs typeface="Courier New" panose="02070309020205020404" pitchFamily="49" charset="0"/>
              </a:rPr>
              <a:t>    S2 = s0[ 1 ]</a:t>
            </a:r>
          </a:p>
          <a:p>
            <a:r>
              <a:rPr lang="en-GB" altLang="ja-JP" dirty="0">
                <a:latin typeface="Courier New" panose="02070309020205020404" pitchFamily="49" charset="0"/>
                <a:cs typeface="Courier New" panose="02070309020205020404" pitchFamily="49" charset="0"/>
              </a:rPr>
              <a:t>    </a:t>
            </a:r>
          </a:p>
          <a:p>
            <a:r>
              <a:rPr lang="en-GB" altLang="ja-JP" dirty="0">
                <a:latin typeface="Courier New" panose="02070309020205020404" pitchFamily="49" charset="0"/>
                <a:cs typeface="Courier New" panose="02070309020205020404" pitchFamily="49" charset="0"/>
              </a:rPr>
              <a:t>    v1 = Vmax1 * S1 / ( Km1 + S1 )</a:t>
            </a:r>
          </a:p>
          <a:p>
            <a:r>
              <a:rPr lang="en-GB" altLang="ja-JP" dirty="0">
                <a:latin typeface="Courier New" panose="02070309020205020404" pitchFamily="49" charset="0"/>
                <a:cs typeface="Courier New" panose="02070309020205020404" pitchFamily="49" charset="0"/>
              </a:rPr>
              <a:t>    v2 = </a:t>
            </a:r>
          </a:p>
          <a:p>
            <a:r>
              <a:rPr lang="en-GB" altLang="ja-JP" dirty="0">
                <a:latin typeface="Courier New" panose="02070309020205020404" pitchFamily="49" charset="0"/>
                <a:cs typeface="Courier New" panose="02070309020205020404" pitchFamily="49" charset="0"/>
              </a:rPr>
              <a:t>    </a:t>
            </a:r>
          </a:p>
          <a:p>
            <a:r>
              <a:rPr lang="en-GB" altLang="ja-JP" dirty="0">
                <a:latin typeface="Courier New" panose="02070309020205020404" pitchFamily="49" charset="0"/>
                <a:cs typeface="Courier New" panose="02070309020205020404" pitchFamily="49" charset="0"/>
              </a:rPr>
              <a:t>    ds1dt = - v1</a:t>
            </a:r>
          </a:p>
          <a:p>
            <a:r>
              <a:rPr lang="en-GB" altLang="ja-JP" dirty="0">
                <a:latin typeface="Courier New" panose="02070309020205020404" pitchFamily="49" charset="0"/>
                <a:cs typeface="Courier New" panose="02070309020205020404" pitchFamily="49" charset="0"/>
              </a:rPr>
              <a:t>    ds2dt = </a:t>
            </a:r>
          </a:p>
          <a:p>
            <a:r>
              <a:rPr lang="en-GB" altLang="ja-JP" dirty="0">
                <a:latin typeface="Courier New" panose="02070309020205020404" pitchFamily="49" charset="0"/>
                <a:cs typeface="Courier New" panose="02070309020205020404" pitchFamily="49" charset="0"/>
              </a:rPr>
              <a:t>    return [ ds1dt , ds2dt ] </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s0 = [ 2.0E-3 , 0 ]</a:t>
            </a:r>
          </a:p>
          <a:p>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 [0, 30]</a:t>
            </a:r>
          </a:p>
          <a:p>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np.linspace</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[0] ,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[1] , 100 )</a:t>
            </a:r>
          </a:p>
        </p:txBody>
      </p:sp>
      <p:sp>
        <p:nvSpPr>
          <p:cNvPr id="3" name="テキスト ボックス 2">
            <a:extLst>
              <a:ext uri="{FF2B5EF4-FFF2-40B4-BE49-F238E27FC236}">
                <a16:creationId xmlns:a16="http://schemas.microsoft.com/office/drawing/2014/main" id="{E072B368-4C0E-E8D7-EA08-6CD0615203CE}"/>
              </a:ext>
            </a:extLst>
          </p:cNvPr>
          <p:cNvSpPr txBox="1"/>
          <p:nvPr/>
        </p:nvSpPr>
        <p:spPr>
          <a:xfrm>
            <a:off x="6514510" y="1219915"/>
            <a:ext cx="5501897" cy="4801314"/>
          </a:xfrm>
          <a:prstGeom prst="rect">
            <a:avLst/>
          </a:prstGeom>
          <a:solidFill>
            <a:schemeClr val="bg1"/>
          </a:solidFill>
          <a:ln w="19050">
            <a:solidFill>
              <a:schemeClr val="tx1"/>
            </a:solidFill>
          </a:ln>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ja-JP" altLang="en-US" b="1">
                <a:solidFill>
                  <a:srgbClr val="000000"/>
                </a:solidFill>
                <a:latin typeface="Courier New" panose="02070309020205020404" pitchFamily="49" charset="0"/>
                <a:ea typeface="Hiragino Kaku Gothic ProN W6" panose="020B0300000000000000" pitchFamily="34" charset="-128"/>
                <a:cs typeface="Courier New" panose="02070309020205020404" pitchFamily="49" charset="0"/>
              </a:rPr>
              <a:t>（左からの続き）</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Vmax1 = 1.0E-3</a:t>
            </a:r>
          </a:p>
          <a:p>
            <a:r>
              <a:rPr lang="en-GB" altLang="ja-JP" dirty="0">
                <a:latin typeface="Courier New" panose="02070309020205020404" pitchFamily="49" charset="0"/>
                <a:cs typeface="Courier New" panose="02070309020205020404" pitchFamily="49" charset="0"/>
              </a:rPr>
              <a:t>Km1 = 1.0E-3</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Vmax2 = 1.0E-4</a:t>
            </a:r>
          </a:p>
          <a:p>
            <a:r>
              <a:rPr lang="en-GB" altLang="ja-JP" dirty="0">
                <a:latin typeface="Courier New" panose="02070309020205020404" pitchFamily="49" charset="0"/>
                <a:cs typeface="Courier New" panose="02070309020205020404" pitchFamily="49" charset="0"/>
              </a:rPr>
              <a:t>Km2 = 2.0E-4</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solution = </a:t>
            </a:r>
            <a:r>
              <a:rPr lang="en-GB" altLang="ja-JP" dirty="0" err="1">
                <a:latin typeface="Courier New" panose="02070309020205020404" pitchFamily="49" charset="0"/>
                <a:cs typeface="Courier New" panose="02070309020205020404" pitchFamily="49" charset="0"/>
              </a:rPr>
              <a:t>solve_ivp</a:t>
            </a:r>
            <a:r>
              <a:rPr lang="en-GB" altLang="ja-JP" dirty="0">
                <a:latin typeface="Courier New" panose="02070309020205020404" pitchFamily="49" charset="0"/>
                <a:cs typeface="Courier New" panose="02070309020205020404" pitchFamily="49" charset="0"/>
              </a:rPr>
              <a:t>( f,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s0 ,    </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method='RK45’, </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args</a:t>
            </a:r>
            <a:r>
              <a:rPr lang="en-GB" altLang="ja-JP" dirty="0">
                <a:latin typeface="Courier New" panose="02070309020205020404" pitchFamily="49" charset="0"/>
                <a:cs typeface="Courier New" panose="02070309020205020404" pitchFamily="49" charset="0"/>
              </a:rPr>
              <a:t>=( Vmax1 , Km1 , </a:t>
            </a:r>
          </a:p>
          <a:p>
            <a:r>
              <a:rPr lang="en-GB" altLang="ja-JP" dirty="0">
                <a:latin typeface="Courier New" panose="02070309020205020404" pitchFamily="49" charset="0"/>
                <a:cs typeface="Courier New" panose="02070309020205020404" pitchFamily="49" charset="0"/>
              </a:rPr>
              <a:t>              Vmax2 , Km2 ) )</a:t>
            </a:r>
          </a:p>
          <a:p>
            <a:endParaRPr lang="en-GB" altLang="ja-JP" dirty="0">
              <a:latin typeface="Courier New" panose="02070309020205020404" pitchFamily="49" charset="0"/>
              <a:cs typeface="Courier New" panose="02070309020205020404" pitchFamily="49" charset="0"/>
            </a:endParaRP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[0] )</a:t>
            </a: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[1] ) </a:t>
            </a:r>
          </a:p>
          <a:p>
            <a:r>
              <a:rPr lang="en-GB" altLang="ja-JP" dirty="0" err="1">
                <a:latin typeface="Courier New" panose="02070309020205020404" pitchFamily="49" charset="0"/>
                <a:cs typeface="Courier New" panose="02070309020205020404" pitchFamily="49" charset="0"/>
              </a:rPr>
              <a:t>plt.show</a:t>
            </a:r>
            <a:r>
              <a:rPr lang="en-GB" altLang="ja-JP" dirty="0">
                <a:latin typeface="Courier New" panose="02070309020205020404" pitchFamily="49" charset="0"/>
                <a:cs typeface="Courier New" panose="02070309020205020404" pitchFamily="49" charset="0"/>
              </a:rPr>
              <a:t>()</a:t>
            </a:r>
          </a:p>
          <a:p>
            <a:endParaRPr lang="ja-JP" altLang="en-US">
              <a:latin typeface="Courier New" panose="02070309020205020404" pitchFamily="49" charset="0"/>
              <a:cs typeface="Courier New" panose="02070309020205020404" pitchFamily="49" charset="0"/>
            </a:endParaRPr>
          </a:p>
        </p:txBody>
      </p:sp>
      <p:sp>
        <p:nvSpPr>
          <p:cNvPr id="5" name="正方形/長方形 4">
            <a:extLst>
              <a:ext uri="{FF2B5EF4-FFF2-40B4-BE49-F238E27FC236}">
                <a16:creationId xmlns:a16="http://schemas.microsoft.com/office/drawing/2014/main" id="{401E9669-3C3B-0310-B90E-AA4F19A7555E}"/>
              </a:ext>
            </a:extLst>
          </p:cNvPr>
          <p:cNvSpPr/>
          <p:nvPr/>
        </p:nvSpPr>
        <p:spPr>
          <a:xfrm>
            <a:off x="1577009" y="4147930"/>
            <a:ext cx="3352800" cy="26504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59D921A-80B6-62A7-E5A0-6C3AFECE55C2}"/>
              </a:ext>
            </a:extLst>
          </p:cNvPr>
          <p:cNvSpPr/>
          <p:nvPr/>
        </p:nvSpPr>
        <p:spPr>
          <a:xfrm>
            <a:off x="1954696" y="4923182"/>
            <a:ext cx="2975113" cy="26504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9379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9C625-D511-7A5E-78C3-6EC105FED574}"/>
              </a:ext>
            </a:extLst>
          </p:cNvPr>
          <p:cNvSpPr>
            <a:spLocks noGrp="1"/>
          </p:cNvSpPr>
          <p:nvPr>
            <p:ph type="title"/>
          </p:nvPr>
        </p:nvSpPr>
        <p:spPr/>
        <p:txBody>
          <a:bodyPr/>
          <a:lstStyle/>
          <a:p>
            <a:r>
              <a:rPr kumimoji="1" lang="ja-JP" altLang="en-US"/>
              <a:t>まとめ：今日学んだこと</a:t>
            </a:r>
          </a:p>
        </p:txBody>
      </p:sp>
      <p:sp>
        <p:nvSpPr>
          <p:cNvPr id="3" name="テキスト ボックス 2">
            <a:extLst>
              <a:ext uri="{FF2B5EF4-FFF2-40B4-BE49-F238E27FC236}">
                <a16:creationId xmlns:a16="http://schemas.microsoft.com/office/drawing/2014/main" id="{764CACBC-2B79-B4EA-5EEE-D02A73DD01D5}"/>
              </a:ext>
            </a:extLst>
          </p:cNvPr>
          <p:cNvSpPr txBox="1"/>
          <p:nvPr/>
        </p:nvSpPr>
        <p:spPr>
          <a:xfrm>
            <a:off x="365333" y="1553194"/>
            <a:ext cx="11461333" cy="4893647"/>
          </a:xfrm>
          <a:prstGeom prst="rect">
            <a:avLst/>
          </a:prstGeom>
          <a:noFill/>
        </p:spPr>
        <p:txBody>
          <a:bodyPr wrap="square" rtlCol="0">
            <a:spAutoFit/>
          </a:bodyPr>
          <a:lstStyle/>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生化学反応系の挙動を記述する常微分方程式を書き下ろした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微分の定義にしたがって微分方程式を解いた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変数分離法で微分方程式の解析解を求めた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オイラー法で微分方程式の数値解を求めた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matplotlib </a:t>
            </a:r>
            <a:r>
              <a:rPr lang="ja-JP" altLang="en-US" sz="2400">
                <a:latin typeface="Times New Roman" panose="02020603050405020304" pitchFamily="18" charset="0"/>
                <a:cs typeface="Times New Roman" panose="02020603050405020304" pitchFamily="18" charset="0"/>
              </a:rPr>
              <a:t>を用いて数値解を視覚化した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err="1">
                <a:latin typeface="Times New Roman" panose="02020603050405020304" pitchFamily="18" charset="0"/>
                <a:cs typeface="Times New Roman" panose="02020603050405020304" pitchFamily="18" charset="0"/>
              </a:rPr>
              <a:t>solve_ivp</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を用いてルンゲクッタ法による数値解を求めた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err="1">
                <a:latin typeface="Times New Roman" panose="02020603050405020304" pitchFamily="18" charset="0"/>
                <a:cs typeface="Times New Roman" panose="02020603050405020304" pitchFamily="18" charset="0"/>
              </a:rPr>
              <a:t>solve_ivp</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を用いて生化学反応系の挙動をシミュレーションした</a:t>
            </a:r>
            <a:endParaRPr lang="en-US" altLang="ja-JP"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85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99F45-9F8E-E523-BBF6-894DD6071904}"/>
              </a:ext>
            </a:extLst>
          </p:cNvPr>
          <p:cNvSpPr>
            <a:spLocks noGrp="1"/>
          </p:cNvSpPr>
          <p:nvPr>
            <p:ph type="title"/>
          </p:nvPr>
        </p:nvSpPr>
        <p:spPr/>
        <p:txBody>
          <a:bodyPr/>
          <a:lstStyle/>
          <a:p>
            <a:r>
              <a:rPr kumimoji="1" lang="ja-JP" altLang="en-US"/>
              <a:t>宿題</a:t>
            </a:r>
          </a:p>
        </p:txBody>
      </p:sp>
      <p:sp>
        <p:nvSpPr>
          <p:cNvPr id="3" name="テキスト プレースホルダ 3">
            <a:extLst>
              <a:ext uri="{FF2B5EF4-FFF2-40B4-BE49-F238E27FC236}">
                <a16:creationId xmlns:a16="http://schemas.microsoft.com/office/drawing/2014/main" id="{4B8F08C4-F25B-9D78-F0A5-D0B36CA1EA5A}"/>
              </a:ext>
            </a:extLst>
          </p:cNvPr>
          <p:cNvSpPr txBox="1">
            <a:spLocks/>
          </p:cNvSpPr>
          <p:nvPr/>
        </p:nvSpPr>
        <p:spPr>
          <a:xfrm>
            <a:off x="443344" y="1354622"/>
            <a:ext cx="11623965" cy="5253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14350" indent="-514350"/>
            <a:r>
              <a:rPr lang="ja-JP" altLang="en-US" sz="2800">
                <a:latin typeface="ヒラギノ角ゴ ProN W3"/>
                <a:ea typeface="ヒラギノ角ゴ ProN W3"/>
                <a:cs typeface="ヒラギノ角ゴ ProN W3"/>
              </a:rPr>
              <a:t>今日の演習課題を解いて次回紙で提出</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r>
              <a:rPr lang="ja-JP" altLang="en-US" sz="2800">
                <a:latin typeface="ヒラギノ角ゴ ProN W3"/>
                <a:ea typeface="ヒラギノ角ゴ ProN W3"/>
                <a:cs typeface="ヒラギノ角ゴ ProN W3"/>
              </a:rPr>
              <a:t>プログラミング課題はコードと実行結果も付けること</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3112090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タイトル 1"/>
          <p:cNvSpPr>
            <a:spLocks noGrp="1"/>
          </p:cNvSpPr>
          <p:nvPr>
            <p:ph type="title"/>
          </p:nvPr>
        </p:nvSpPr>
        <p:spPr/>
        <p:txBody>
          <a:bodyPr/>
          <a:lstStyle/>
          <a:p>
            <a:r>
              <a:rPr lang="de-DE" altLang="en-US" dirty="0">
                <a:latin typeface="Hiragino Kaku Gothic ProN W3" panose="020B0300000000000000" pitchFamily="34" charset="-128"/>
                <a:ea typeface="Hiragino Kaku Gothic ProN W3" panose="020B0300000000000000" pitchFamily="34" charset="-128"/>
                <a:cs typeface="ヒラギノ角ゴ ProN W6"/>
              </a:rPr>
              <a:t>研究</a:t>
            </a:r>
            <a:r>
              <a:rPr lang="ja-JP" altLang="en-US" dirty="0">
                <a:latin typeface="Hiragino Kaku Gothic ProN W3" panose="020B0300000000000000" pitchFamily="34" charset="-128"/>
                <a:ea typeface="Hiragino Kaku Gothic ProN W3" panose="020B0300000000000000" pitchFamily="34" charset="-128"/>
                <a:cs typeface="ヒラギノ角ゴ ProN W6"/>
              </a:rPr>
              <a:t>歴</a:t>
            </a:r>
          </a:p>
        </p:txBody>
      </p:sp>
      <p:sp>
        <p:nvSpPr>
          <p:cNvPr id="4100" name="テキスト プレースホルダ 3"/>
          <p:cNvSpPr>
            <a:spLocks noGrp="1"/>
          </p:cNvSpPr>
          <p:nvPr>
            <p:ph type="body" sz="half" idx="4294967295"/>
          </p:nvPr>
        </p:nvSpPr>
        <p:spPr>
          <a:xfrm>
            <a:off x="443344" y="1354622"/>
            <a:ext cx="11623965" cy="5253995"/>
          </a:xfrm>
        </p:spPr>
        <p:txBody>
          <a:bodyPr>
            <a:noAutofit/>
          </a:bodyPr>
          <a:lstStyle/>
          <a:p>
            <a:pPr marL="514350" indent="-514350"/>
            <a:r>
              <a:rPr lang="en-US" altLang="ja-JP" sz="2800" dirty="0">
                <a:latin typeface="ヒラギノ角ゴ ProN W3"/>
                <a:ea typeface="ヒラギノ角ゴ ProN W3"/>
                <a:cs typeface="ヒラギノ角ゴ ProN W3"/>
              </a:rPr>
              <a:t>2005</a:t>
            </a:r>
            <a:r>
              <a:rPr lang="ja-JP" altLang="en-US" sz="2800" dirty="0">
                <a:latin typeface="ヒラギノ角ゴ ProN W3"/>
                <a:ea typeface="ヒラギノ角ゴ ProN W3"/>
                <a:cs typeface="ヒラギノ角ゴ ProN W3"/>
              </a:rPr>
              <a:t>　博士（学術）</a:t>
            </a:r>
            <a:r>
              <a:rPr lang="ja-JP" altLang="en-US" sz="2800">
                <a:latin typeface="ヒラギノ角ゴ ProN W3"/>
                <a:ea typeface="ヒラギノ角ゴ ProN W3"/>
                <a:cs typeface="ヒラギノ角ゴ ProN W3"/>
              </a:rPr>
              <a:t>取得 </a:t>
            </a:r>
            <a:endParaRPr lang="en-US" altLang="ja-JP" sz="2800" dirty="0">
              <a:latin typeface="ヒラギノ角ゴ ProN W3"/>
              <a:ea typeface="ヒラギノ角ゴ ProN W3"/>
              <a:cs typeface="ヒラギノ角ゴ ProN W3"/>
            </a:endParaRPr>
          </a:p>
          <a:p>
            <a:pPr marL="914400" lvl="1" indent="-514350"/>
            <a:r>
              <a:rPr lang="ja-JP" altLang="en-US" sz="2000">
                <a:latin typeface="ヒラギノ角ゴ ProN W3"/>
                <a:ea typeface="ヒラギノ角ゴ ProN W3"/>
                <a:cs typeface="ヒラギノ角ゴ ProN W3"/>
              </a:rPr>
              <a:t>ミトコンドリア代謝系・酵母転写ネットワークの数理モデル化</a:t>
            </a:r>
            <a:endParaRPr lang="en-US" altLang="ja-JP" sz="2400" dirty="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2006-2010</a:t>
            </a:r>
            <a:r>
              <a:rPr lang="ja-JP" altLang="en-US" sz="280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慶應義塾大学</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理工</a:t>
            </a:r>
            <a:r>
              <a:rPr lang="ja-JP" altLang="en-US" sz="2800">
                <a:latin typeface="ヒラギノ角ゴ ProN W3"/>
                <a:ea typeface="ヒラギノ角ゴ ProN W3"/>
                <a:cs typeface="ヒラギノ角ゴ ProN W3"/>
              </a:rPr>
              <a:t>学部</a:t>
            </a:r>
            <a:r>
              <a:rPr lang="en-US" altLang="ja-JP" sz="2800" dirty="0">
                <a:latin typeface="ヒラギノ角ゴ ProN W3"/>
                <a:ea typeface="ヒラギノ角ゴ ProN W3"/>
                <a:cs typeface="ヒラギノ角ゴ ProN W3"/>
              </a:rPr>
              <a:t> </a:t>
            </a:r>
            <a:r>
              <a:rPr lang="ja-JP" altLang="en-US" sz="2800">
                <a:latin typeface="ヒラギノ角ゴ ProN W3"/>
                <a:ea typeface="ヒラギノ角ゴ ProN W3"/>
                <a:cs typeface="ヒラギノ角ゴ ProN W3"/>
              </a:rPr>
              <a:t>助教</a:t>
            </a:r>
            <a:endParaRPr lang="de-DE" altLang="ja-JP" sz="28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大腸菌遺伝子発現の１細胞計測</a:t>
            </a:r>
            <a:r>
              <a:rPr lang="de-DE" altLang="ja-JP" sz="2400" dirty="0">
                <a:latin typeface="ヒラギノ角ゴ ProN W3"/>
                <a:ea typeface="ヒラギノ角ゴ ProN W3"/>
                <a:cs typeface="ヒラギノ角ゴ ProN W3"/>
              </a:rPr>
              <a:t> etc.</a:t>
            </a:r>
            <a:endParaRPr lang="de-DE" altLang="ja-JP" sz="2800" dirty="0">
              <a:latin typeface="ヒラギノ角ゴ ProN W3"/>
              <a:ea typeface="ヒラギノ角ゴ ProN W3"/>
              <a:cs typeface="ヒラギノ角ゴ ProN W3"/>
            </a:endParaRPr>
          </a:p>
          <a:p>
            <a:pPr marL="514350" indent="-514350"/>
            <a:r>
              <a:rPr lang="de-DE" altLang="ja-JP" sz="2800" dirty="0">
                <a:latin typeface="ヒラギノ角ゴ ProN W3"/>
                <a:ea typeface="ヒラギノ角ゴ ProN W3"/>
                <a:cs typeface="ヒラギノ角ゴ ProN W3"/>
              </a:rPr>
              <a:t>2010-2016</a:t>
            </a:r>
            <a:r>
              <a:rPr lang="ja-JP" altLang="en-US" sz="280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東京大学</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大学院理学系研究科</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特任助教・助教</a:t>
            </a:r>
            <a:endParaRPr lang="de-DE" altLang="ja-JP" sz="2800" dirty="0">
              <a:latin typeface="ヒラギノ角ゴ ProN W3"/>
              <a:ea typeface="ヒラギノ角ゴ ProN W3"/>
              <a:cs typeface="ヒラギノ角ゴ ProN W3"/>
            </a:endParaRPr>
          </a:p>
          <a:p>
            <a:pPr marL="914400" lvl="1" indent="-514350"/>
            <a:r>
              <a:rPr lang="ja-JP" altLang="en-US" sz="2400" dirty="0">
                <a:latin typeface="ヒラギノ角ゴ ProN W3"/>
                <a:ea typeface="ヒラギノ角ゴ ProN W3"/>
                <a:cs typeface="ヒラギノ角ゴ ProN W3"/>
              </a:rPr>
              <a:t>インスリンシグナル伝達の</a:t>
            </a:r>
            <a:r>
              <a:rPr lang="ja-JP" altLang="en-US" sz="2400">
                <a:latin typeface="ヒラギノ角ゴ ProN W3"/>
                <a:ea typeface="ヒラギノ角ゴ ProN W3"/>
                <a:cs typeface="ヒラギノ角ゴ ProN W3"/>
              </a:rPr>
              <a:t>システム生物学</a:t>
            </a:r>
            <a:endParaRPr lang="en-US" altLang="ja-JP" sz="2400" dirty="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2015-2019</a:t>
            </a:r>
            <a:r>
              <a:rPr lang="ja-JP" altLang="en-US" sz="2800">
                <a:latin typeface="ヒラギノ角ゴ ProN W3"/>
                <a:ea typeface="ヒラギノ角ゴ ProN W3"/>
                <a:cs typeface="ヒラギノ角ゴ ProN W3"/>
              </a:rPr>
              <a:t>　科学技術振興機構 さきがけ「疾患代謝」領域 研究者</a:t>
            </a:r>
            <a:endParaRPr lang="ja-JP" altLang="en-US" sz="240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2017-2020</a:t>
            </a:r>
            <a:r>
              <a:rPr lang="ja-JP" altLang="en-US" sz="2800">
                <a:latin typeface="ヒラギノ角ゴ ProN W3"/>
                <a:ea typeface="ヒラギノ角ゴ ProN W3"/>
                <a:cs typeface="ヒラギノ角ゴ ProN W3"/>
              </a:rPr>
              <a:t>　理化学研究所 </a:t>
            </a:r>
            <a:r>
              <a:rPr lang="de-DE" altLang="ja-JP" sz="2800" dirty="0">
                <a:latin typeface="ヒラギノ角ゴ ProN W3"/>
                <a:ea typeface="ヒラギノ角ゴ ProN W3"/>
                <a:cs typeface="ヒラギノ角ゴ ProN W3"/>
              </a:rPr>
              <a:t>Young Chief Investigator</a:t>
            </a:r>
          </a:p>
          <a:p>
            <a:pPr marL="514350" indent="-514350"/>
            <a:r>
              <a:rPr lang="de-DE" altLang="ja-JP" sz="2800" dirty="0">
                <a:latin typeface="ヒラギノ角ゴ ProN W3"/>
                <a:ea typeface="ヒラギノ角ゴ ProN W3"/>
                <a:cs typeface="ヒラギノ角ゴ ProN W3"/>
              </a:rPr>
              <a:t>2020-           </a:t>
            </a:r>
            <a:r>
              <a:rPr lang="ja-JP" altLang="en-US" sz="2800">
                <a:latin typeface="ヒラギノ角ゴ ProN W3"/>
                <a:ea typeface="ヒラギノ角ゴ ProN W3"/>
                <a:cs typeface="ヒラギノ角ゴ ProN W3"/>
              </a:rPr>
              <a:t>理化学研究所</a:t>
            </a:r>
            <a:r>
              <a:rPr lang="en-US" altLang="ja-JP" sz="2800" dirty="0">
                <a:latin typeface="ヒラギノ角ゴ ProN W3"/>
                <a:ea typeface="ヒラギノ角ゴ ProN W3"/>
                <a:cs typeface="ヒラギノ角ゴ ProN W3"/>
              </a:rPr>
              <a:t> </a:t>
            </a:r>
            <a:r>
              <a:rPr lang="ja-JP" altLang="en-US" sz="2800">
                <a:latin typeface="ヒラギノ角ゴ ProN W3"/>
                <a:ea typeface="ヒラギノ角ゴ ProN W3"/>
                <a:cs typeface="ヒラギノ角ゴ ProN W3"/>
              </a:rPr>
              <a:t>チームディレクター</a:t>
            </a:r>
            <a:endParaRPr lang="en-US" altLang="ja-JP" sz="28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薬理作用のトランスオミクス解析</a:t>
            </a:r>
            <a:endParaRPr lang="en-US" altLang="ja-JP" sz="24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ゲノムワイド観戦解析とトランスオミクス解析の相補的融合手法開発</a:t>
            </a:r>
            <a:endParaRPr lang="de-DE" altLang="ja-JP" sz="24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184735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08AB6-0685-5FC8-F879-0DADBB5806AC}"/>
              </a:ext>
            </a:extLst>
          </p:cNvPr>
          <p:cNvSpPr>
            <a:spLocks noGrp="1"/>
          </p:cNvSpPr>
          <p:nvPr>
            <p:ph type="title"/>
          </p:nvPr>
        </p:nvSpPr>
        <p:spPr/>
        <p:txBody>
          <a:bodyPr/>
          <a:lstStyle/>
          <a:p>
            <a:r>
              <a:rPr kumimoji="1" lang="ja-JP" altLang="en-US"/>
              <a:t>ねらい</a:t>
            </a:r>
          </a:p>
        </p:txBody>
      </p:sp>
      <p:sp>
        <p:nvSpPr>
          <p:cNvPr id="3" name="テキスト ボックス 2">
            <a:extLst>
              <a:ext uri="{FF2B5EF4-FFF2-40B4-BE49-F238E27FC236}">
                <a16:creationId xmlns:a16="http://schemas.microsoft.com/office/drawing/2014/main" id="{83AF4077-3678-8F64-8D98-83BFCCF914C9}"/>
              </a:ext>
            </a:extLst>
          </p:cNvPr>
          <p:cNvSpPr txBox="1"/>
          <p:nvPr/>
        </p:nvSpPr>
        <p:spPr>
          <a:xfrm>
            <a:off x="6569578" y="2776564"/>
            <a:ext cx="5746955" cy="461665"/>
          </a:xfrm>
          <a:prstGeom prst="rect">
            <a:avLst/>
          </a:prstGeom>
          <a:noFill/>
        </p:spPr>
        <p:txBody>
          <a:bodyPr wrap="square">
            <a:spAutoFit/>
          </a:bodyPr>
          <a:lstStyle/>
          <a:p>
            <a:r>
              <a:rPr lang="ja-JP" altLang="en-US" sz="2400"/>
              <a:t>理工学部など他学部の理数系専門科目</a:t>
            </a:r>
          </a:p>
        </p:txBody>
      </p:sp>
      <p:sp>
        <p:nvSpPr>
          <p:cNvPr id="4" name="テキスト ボックス 3">
            <a:extLst>
              <a:ext uri="{FF2B5EF4-FFF2-40B4-BE49-F238E27FC236}">
                <a16:creationId xmlns:a16="http://schemas.microsoft.com/office/drawing/2014/main" id="{0D1CDFD8-8ECF-8717-2F9F-5ACFF74C5590}"/>
              </a:ext>
            </a:extLst>
          </p:cNvPr>
          <p:cNvSpPr txBox="1"/>
          <p:nvPr/>
        </p:nvSpPr>
        <p:spPr>
          <a:xfrm>
            <a:off x="234131" y="2767280"/>
            <a:ext cx="5746955" cy="461665"/>
          </a:xfrm>
          <a:prstGeom prst="rect">
            <a:avLst/>
          </a:prstGeom>
          <a:noFill/>
        </p:spPr>
        <p:txBody>
          <a:bodyPr wrap="square">
            <a:spAutoFit/>
          </a:bodyPr>
          <a:lstStyle/>
          <a:p>
            <a:r>
              <a:rPr lang="en-US" altLang="ja-JP" sz="2400" dirty="0"/>
              <a:t>SFC</a:t>
            </a:r>
            <a:r>
              <a:rPr lang="ja-JP" altLang="en-US" sz="2400"/>
              <a:t>の数学・データサイエンス系科目</a:t>
            </a:r>
            <a:endParaRPr lang="en-US" altLang="ja-JP" sz="2400" dirty="0"/>
          </a:p>
        </p:txBody>
      </p:sp>
      <p:cxnSp>
        <p:nvCxnSpPr>
          <p:cNvPr id="6" name="曲線コネクタ 5">
            <a:extLst>
              <a:ext uri="{FF2B5EF4-FFF2-40B4-BE49-F238E27FC236}">
                <a16:creationId xmlns:a16="http://schemas.microsoft.com/office/drawing/2014/main" id="{207FDD2B-FF76-F926-7BFF-1E194AEA0966}"/>
              </a:ext>
            </a:extLst>
          </p:cNvPr>
          <p:cNvCxnSpPr>
            <a:cxnSpLocks/>
            <a:stCxn id="4" idx="0"/>
            <a:endCxn id="3" idx="0"/>
          </p:cNvCxnSpPr>
          <p:nvPr/>
        </p:nvCxnSpPr>
        <p:spPr>
          <a:xfrm rot="16200000" flipH="1">
            <a:off x="6270690" y="-395801"/>
            <a:ext cx="9284" cy="6335447"/>
          </a:xfrm>
          <a:prstGeom prst="curvedConnector3">
            <a:avLst>
              <a:gd name="adj1" fmla="val -9028436"/>
            </a:avLst>
          </a:prstGeom>
          <a:ln w="88900">
            <a:solidFill>
              <a:srgbClr val="011893"/>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9A366D0-ED43-C8AA-7DED-6D0E40AC46FC}"/>
              </a:ext>
            </a:extLst>
          </p:cNvPr>
          <p:cNvSpPr txBox="1"/>
          <p:nvPr/>
        </p:nvSpPr>
        <p:spPr>
          <a:xfrm>
            <a:off x="4357759" y="1293301"/>
            <a:ext cx="3465441" cy="523220"/>
          </a:xfrm>
          <a:prstGeom prst="rect">
            <a:avLst/>
          </a:prstGeom>
          <a:noFill/>
        </p:spPr>
        <p:txBody>
          <a:bodyPr wrap="square">
            <a:spAutoFit/>
          </a:bodyPr>
          <a:lstStyle/>
          <a:p>
            <a:r>
              <a:rPr lang="ja-JP" altLang="en-US" sz="2800" b="1">
                <a:latin typeface="Hiragino Kaku Gothic ProN W6" panose="020B0300000000000000" pitchFamily="34" charset="-128"/>
                <a:ea typeface="Hiragino Kaku Gothic ProN W6" panose="020B0300000000000000" pitchFamily="34" charset="-128"/>
              </a:rPr>
              <a:t>本講義が橋渡しする</a:t>
            </a:r>
            <a:endParaRPr lang="en-US" altLang="ja-JP" sz="2800" b="1" dirty="0">
              <a:latin typeface="Hiragino Kaku Gothic ProN W6" panose="020B0300000000000000" pitchFamily="34" charset="-128"/>
              <a:ea typeface="Hiragino Kaku Gothic ProN W6" panose="020B0300000000000000" pitchFamily="34" charset="-128"/>
            </a:endParaRPr>
          </a:p>
        </p:txBody>
      </p:sp>
      <p:sp>
        <p:nvSpPr>
          <p:cNvPr id="9" name="テキスト ボックス 8">
            <a:extLst>
              <a:ext uri="{FF2B5EF4-FFF2-40B4-BE49-F238E27FC236}">
                <a16:creationId xmlns:a16="http://schemas.microsoft.com/office/drawing/2014/main" id="{70B0782D-C0AD-66EE-AB0A-A0C4DFAB13B7}"/>
              </a:ext>
            </a:extLst>
          </p:cNvPr>
          <p:cNvSpPr txBox="1"/>
          <p:nvPr/>
        </p:nvSpPr>
        <p:spPr>
          <a:xfrm>
            <a:off x="1549401" y="3788880"/>
            <a:ext cx="9525000" cy="523220"/>
          </a:xfrm>
          <a:prstGeom prst="rect">
            <a:avLst/>
          </a:prstGeom>
          <a:noFill/>
        </p:spPr>
        <p:txBody>
          <a:bodyPr wrap="square">
            <a:spAutoFit/>
          </a:bodyPr>
          <a:lstStyle/>
          <a:p>
            <a:r>
              <a:rPr lang="ja-JP" altLang="en-US" sz="2800" u="sng"/>
              <a:t>システム生物学の題材を具体例として、以下を身に付ける</a:t>
            </a:r>
            <a:endParaRPr lang="en-US" altLang="ja-JP" sz="2800" u="sng" dirty="0"/>
          </a:p>
        </p:txBody>
      </p:sp>
      <p:sp>
        <p:nvSpPr>
          <p:cNvPr id="10" name="テキスト ボックス 9">
            <a:extLst>
              <a:ext uri="{FF2B5EF4-FFF2-40B4-BE49-F238E27FC236}">
                <a16:creationId xmlns:a16="http://schemas.microsoft.com/office/drawing/2014/main" id="{0599AF00-A06A-1E6C-2FCE-77E7333674E3}"/>
              </a:ext>
            </a:extLst>
          </p:cNvPr>
          <p:cNvSpPr txBox="1"/>
          <p:nvPr/>
        </p:nvSpPr>
        <p:spPr>
          <a:xfrm>
            <a:off x="3696100" y="4514671"/>
            <a:ext cx="5746955" cy="2246769"/>
          </a:xfrm>
          <a:prstGeom prst="rect">
            <a:avLst/>
          </a:prstGeom>
          <a:noFill/>
        </p:spPr>
        <p:txBody>
          <a:bodyPr wrap="square">
            <a:spAutoFit/>
          </a:bodyPr>
          <a:lstStyle/>
          <a:p>
            <a:pPr marL="457200" indent="-457200">
              <a:buFont typeface="+mj-lt"/>
              <a:buAutoNum type="arabicPeriod"/>
            </a:pPr>
            <a:r>
              <a:rPr lang="ja-JP" altLang="en-US" sz="2800"/>
              <a:t>常微分方程式</a:t>
            </a:r>
            <a:endParaRPr lang="en-US" altLang="ja-JP" sz="2800" dirty="0"/>
          </a:p>
          <a:p>
            <a:pPr marL="457200" indent="-457200">
              <a:buFont typeface="+mj-lt"/>
              <a:buAutoNum type="arabicPeriod"/>
            </a:pPr>
            <a:r>
              <a:rPr lang="ja-JP" altLang="en-US" sz="2800"/>
              <a:t>力学系</a:t>
            </a:r>
            <a:endParaRPr lang="en-US" altLang="ja-JP" sz="2800" dirty="0"/>
          </a:p>
          <a:p>
            <a:pPr marL="457200" indent="-457200">
              <a:buFont typeface="+mj-lt"/>
              <a:buAutoNum type="arabicPeriod"/>
            </a:pPr>
            <a:r>
              <a:rPr lang="ja-JP" altLang="en-US" sz="2800"/>
              <a:t>制御工学</a:t>
            </a:r>
            <a:endParaRPr lang="en-US" altLang="ja-JP" sz="2800" dirty="0"/>
          </a:p>
          <a:p>
            <a:pPr marL="457200" indent="-457200">
              <a:buFont typeface="+mj-lt"/>
              <a:buAutoNum type="arabicPeriod"/>
            </a:pPr>
            <a:r>
              <a:rPr lang="ja-JP" altLang="en-US" sz="2800"/>
              <a:t>シャノンの情報理論</a:t>
            </a:r>
            <a:endParaRPr lang="en-US" altLang="ja-JP" sz="2800" dirty="0"/>
          </a:p>
          <a:p>
            <a:pPr marL="457200" indent="-457200">
              <a:buFont typeface="+mj-lt"/>
              <a:buAutoNum type="arabicPeriod"/>
            </a:pPr>
            <a:r>
              <a:rPr lang="ja-JP" altLang="en-US" sz="2800"/>
              <a:t>遺伝と親族関係の数学</a:t>
            </a:r>
            <a:endParaRPr lang="en-US" altLang="ja-JP" sz="2800" dirty="0"/>
          </a:p>
        </p:txBody>
      </p:sp>
    </p:spTree>
    <p:extLst>
      <p:ext uri="{BB962C8B-B14F-4D97-AF65-F5344CB8AC3E}">
        <p14:creationId xmlns:p14="http://schemas.microsoft.com/office/powerpoint/2010/main" val="421760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8A5E1-7564-EE48-4B6F-09FD702CF962}"/>
              </a:ext>
            </a:extLst>
          </p:cNvPr>
          <p:cNvSpPr>
            <a:spLocks noGrp="1"/>
          </p:cNvSpPr>
          <p:nvPr>
            <p:ph type="title"/>
          </p:nvPr>
        </p:nvSpPr>
        <p:spPr/>
        <p:txBody>
          <a:bodyPr/>
          <a:lstStyle/>
          <a:p>
            <a:r>
              <a:rPr kumimoji="1" lang="ja-JP" altLang="en-US"/>
              <a:t>スライドやコードの置き場</a:t>
            </a:r>
          </a:p>
        </p:txBody>
      </p:sp>
      <p:sp>
        <p:nvSpPr>
          <p:cNvPr id="4" name="テキスト ボックス 3">
            <a:extLst>
              <a:ext uri="{FF2B5EF4-FFF2-40B4-BE49-F238E27FC236}">
                <a16:creationId xmlns:a16="http://schemas.microsoft.com/office/drawing/2014/main" id="{F7BA01D5-3888-9E93-D2F6-A532A7619C70}"/>
              </a:ext>
            </a:extLst>
          </p:cNvPr>
          <p:cNvSpPr txBox="1"/>
          <p:nvPr/>
        </p:nvSpPr>
        <p:spPr>
          <a:xfrm>
            <a:off x="762000" y="1942007"/>
            <a:ext cx="10668000" cy="830997"/>
          </a:xfrm>
          <a:prstGeom prst="rect">
            <a:avLst/>
          </a:prstGeom>
          <a:noFill/>
        </p:spPr>
        <p:txBody>
          <a:bodyPr wrap="square">
            <a:spAutoFit/>
          </a:bodyPr>
          <a:lstStyle/>
          <a:p>
            <a:r>
              <a:rPr lang="ja-JP" altLang="en-US" sz="4800"/>
              <a:t>https://github.com/YugiLab/Lectures.git</a:t>
            </a:r>
          </a:p>
        </p:txBody>
      </p:sp>
      <p:sp>
        <p:nvSpPr>
          <p:cNvPr id="5" name="テキスト ボックス 4">
            <a:extLst>
              <a:ext uri="{FF2B5EF4-FFF2-40B4-BE49-F238E27FC236}">
                <a16:creationId xmlns:a16="http://schemas.microsoft.com/office/drawing/2014/main" id="{9218D00C-C340-C8FC-1F82-7043CC03DFF9}"/>
              </a:ext>
            </a:extLst>
          </p:cNvPr>
          <p:cNvSpPr txBox="1"/>
          <p:nvPr/>
        </p:nvSpPr>
        <p:spPr>
          <a:xfrm>
            <a:off x="5354782" y="3339222"/>
            <a:ext cx="1482437" cy="830997"/>
          </a:xfrm>
          <a:prstGeom prst="rect">
            <a:avLst/>
          </a:prstGeom>
          <a:noFill/>
        </p:spPr>
        <p:txBody>
          <a:bodyPr wrap="square">
            <a:spAutoFit/>
          </a:bodyPr>
          <a:lstStyle/>
          <a:p>
            <a:r>
              <a:rPr lang="ja-JP" altLang="en-US" sz="4800"/>
              <a:t>から</a:t>
            </a:r>
          </a:p>
        </p:txBody>
      </p:sp>
      <p:sp>
        <p:nvSpPr>
          <p:cNvPr id="6" name="テキスト ボックス 5">
            <a:extLst>
              <a:ext uri="{FF2B5EF4-FFF2-40B4-BE49-F238E27FC236}">
                <a16:creationId xmlns:a16="http://schemas.microsoft.com/office/drawing/2014/main" id="{A2B13D0C-E48F-5486-AF6C-FA04EB257BA5}"/>
              </a:ext>
            </a:extLst>
          </p:cNvPr>
          <p:cNvSpPr txBox="1"/>
          <p:nvPr/>
        </p:nvSpPr>
        <p:spPr>
          <a:xfrm>
            <a:off x="4530436" y="4736436"/>
            <a:ext cx="3131128" cy="830997"/>
          </a:xfrm>
          <a:prstGeom prst="rect">
            <a:avLst/>
          </a:prstGeom>
          <a:noFill/>
        </p:spPr>
        <p:txBody>
          <a:bodyPr wrap="square">
            <a:spAutoFit/>
          </a:bodyPr>
          <a:lstStyle/>
          <a:p>
            <a:r>
              <a:rPr lang="en-US" altLang="ja-JP" sz="4800" dirty="0"/>
              <a:t>DS2_2025</a:t>
            </a:r>
            <a:endParaRPr lang="ja-JP" altLang="en-US" sz="4800"/>
          </a:p>
        </p:txBody>
      </p:sp>
    </p:spTree>
    <p:extLst>
      <p:ext uri="{BB962C8B-B14F-4D97-AF65-F5344CB8AC3E}">
        <p14:creationId xmlns:p14="http://schemas.microsoft.com/office/powerpoint/2010/main" val="108671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9F94-7510-6C60-8F6B-66DCC0D77B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25B6D25-E752-52AB-F90B-7ADDFC13139E}"/>
              </a:ext>
            </a:extLst>
          </p:cNvPr>
          <p:cNvSpPr>
            <a:spLocks noGrp="1"/>
          </p:cNvSpPr>
          <p:nvPr>
            <p:ph type="title"/>
          </p:nvPr>
        </p:nvSpPr>
        <p:spPr/>
        <p:txBody>
          <a:bodyPr/>
          <a:lstStyle/>
          <a:p>
            <a:r>
              <a:rPr kumimoji="1" lang="ja-JP" altLang="en-US"/>
              <a:t>宿題</a:t>
            </a:r>
          </a:p>
        </p:txBody>
      </p:sp>
      <p:sp>
        <p:nvSpPr>
          <p:cNvPr id="3" name="テキスト プレースホルダ 3">
            <a:extLst>
              <a:ext uri="{FF2B5EF4-FFF2-40B4-BE49-F238E27FC236}">
                <a16:creationId xmlns:a16="http://schemas.microsoft.com/office/drawing/2014/main" id="{B55DFCF4-59AA-D9B2-7217-18B1FCBD422C}"/>
              </a:ext>
            </a:extLst>
          </p:cNvPr>
          <p:cNvSpPr txBox="1">
            <a:spLocks/>
          </p:cNvSpPr>
          <p:nvPr/>
        </p:nvSpPr>
        <p:spPr>
          <a:xfrm>
            <a:off x="443344" y="1354622"/>
            <a:ext cx="11623965" cy="5253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14350" indent="-514350"/>
            <a:r>
              <a:rPr lang="ja-JP" altLang="en-US" sz="2800">
                <a:latin typeface="ヒラギノ角ゴ ProN W3"/>
                <a:ea typeface="ヒラギノ角ゴ ProN W3"/>
                <a:cs typeface="ヒラギノ角ゴ ProN W3"/>
              </a:rPr>
              <a:t>今日の演習課題を解いて次回紙で提出</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r>
              <a:rPr lang="ja-JP" altLang="en-US" sz="2800">
                <a:latin typeface="ヒラギノ角ゴ ProN W3"/>
                <a:ea typeface="ヒラギノ角ゴ ProN W3"/>
                <a:cs typeface="ヒラギノ角ゴ ProN W3"/>
              </a:rPr>
              <a:t>プログラミング課題はコードと実行結果も付けること</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103386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A7A722B1-9425-73FA-BC5A-EBAE21AAC9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63" r="14758"/>
          <a:stretch/>
        </p:blipFill>
        <p:spPr bwMode="auto">
          <a:xfrm rot="10800000">
            <a:off x="2747041" y="2298824"/>
            <a:ext cx="2467510" cy="233404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124D534-4FC0-4246-9BBC-1AD2DB9843BB}"/>
              </a:ext>
            </a:extLst>
          </p:cNvPr>
          <p:cNvSpPr>
            <a:spLocks noGrp="1"/>
          </p:cNvSpPr>
          <p:nvPr>
            <p:ph type="title"/>
          </p:nvPr>
        </p:nvSpPr>
        <p:spPr/>
        <p:txBody>
          <a:bodyPr/>
          <a:lstStyle/>
          <a:p>
            <a:r>
              <a:rPr kumimoji="1" lang="ja-JP" altLang="en-US" sz="3600"/>
              <a:t>生命は細胞から成る。</a:t>
            </a:r>
            <a:r>
              <a:rPr kumimoji="1" lang="en-US" altLang="ja-JP" sz="3600" dirty="0"/>
              <a:t> </a:t>
            </a:r>
            <a:r>
              <a:rPr kumimoji="1" lang="ja-JP" altLang="en-US" sz="3600"/>
              <a:t>細胞は化学反応から成る。</a:t>
            </a:r>
            <a:endParaRPr lang="ja-JP" altLang="en-US" sz="3600"/>
          </a:p>
        </p:txBody>
      </p:sp>
      <p:pic>
        <p:nvPicPr>
          <p:cNvPr id="3" name="図 2">
            <a:extLst>
              <a:ext uri="{FF2B5EF4-FFF2-40B4-BE49-F238E27FC236}">
                <a16:creationId xmlns:a16="http://schemas.microsoft.com/office/drawing/2014/main" id="{01FFEB1D-C84D-BC40-AF6E-50ECCEE3EE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7528" y="1995767"/>
            <a:ext cx="5030248" cy="3585600"/>
          </a:xfrm>
          <a:prstGeom prst="rect">
            <a:avLst/>
          </a:prstGeom>
        </p:spPr>
      </p:pic>
      <p:sp>
        <p:nvSpPr>
          <p:cNvPr id="4" name="正方形/長方形 3">
            <a:extLst>
              <a:ext uri="{FF2B5EF4-FFF2-40B4-BE49-F238E27FC236}">
                <a16:creationId xmlns:a16="http://schemas.microsoft.com/office/drawing/2014/main" id="{80EB8925-86AB-8142-B574-C294A38D08BB}"/>
              </a:ext>
            </a:extLst>
          </p:cNvPr>
          <p:cNvSpPr/>
          <p:nvPr/>
        </p:nvSpPr>
        <p:spPr>
          <a:xfrm>
            <a:off x="5948100" y="5515134"/>
            <a:ext cx="6346089" cy="461665"/>
          </a:xfrm>
          <a:prstGeom prst="rect">
            <a:avLst/>
          </a:prstGeom>
        </p:spPr>
        <p:txBody>
          <a:bodyPr wrap="square">
            <a:spAutoFit/>
          </a:bodyPr>
          <a:lstStyle/>
          <a:p>
            <a:r>
              <a:rPr lang="ja-JP" altLang="en-US" sz="2400"/>
              <a:t>中央の円が</a:t>
            </a:r>
            <a:r>
              <a:rPr lang="en-US" altLang="ja-JP" sz="2400" dirty="0"/>
              <a:t>TCA</a:t>
            </a:r>
            <a:r>
              <a:rPr lang="ja-JP" altLang="en-US" sz="2400"/>
              <a:t>サイクル（クエン酸回路）</a:t>
            </a:r>
          </a:p>
        </p:txBody>
      </p:sp>
      <p:sp>
        <p:nvSpPr>
          <p:cNvPr id="5" name="角丸四角形 4">
            <a:extLst>
              <a:ext uri="{FF2B5EF4-FFF2-40B4-BE49-F238E27FC236}">
                <a16:creationId xmlns:a16="http://schemas.microsoft.com/office/drawing/2014/main" id="{6665D000-43E0-E146-B58A-D912DA4C4AB3}"/>
              </a:ext>
            </a:extLst>
          </p:cNvPr>
          <p:cNvSpPr/>
          <p:nvPr/>
        </p:nvSpPr>
        <p:spPr>
          <a:xfrm>
            <a:off x="8451070" y="3292157"/>
            <a:ext cx="1340151" cy="992819"/>
          </a:xfrm>
          <a:prstGeom prst="roundRect">
            <a:avLst>
              <a:gd name="adj" fmla="val 7787"/>
            </a:avLst>
          </a:prstGeom>
          <a:ln w="47625">
            <a:solidFill>
              <a:srgbClr val="C00000"/>
            </a:solidFill>
            <a:prstDash val="solid"/>
            <a:tailEnd type="triangle" w="med" len="lg"/>
          </a:ln>
        </p:spPr>
        <p:style>
          <a:lnRef idx="1">
            <a:schemeClr val="accent1"/>
          </a:lnRef>
          <a:fillRef idx="0">
            <a:schemeClr val="accent1"/>
          </a:fillRef>
          <a:effectRef idx="0">
            <a:schemeClr val="accent1"/>
          </a:effectRef>
          <a:fontRef idx="minor">
            <a:schemeClr val="tx1"/>
          </a:fontRef>
        </p:style>
        <p:txBody>
          <a:bodyPr lIns="100107" tIns="50054" rIns="100107" bIns="50054" anchor="ctr"/>
          <a:lstStyle/>
          <a:p>
            <a:pPr algn="ctr"/>
            <a:endParaRPr lang="en-US" altLang="ja-JP" sz="2800" dirty="0"/>
          </a:p>
        </p:txBody>
      </p:sp>
      <p:sp>
        <p:nvSpPr>
          <p:cNvPr id="6" name="正方形/長方形 5">
            <a:extLst>
              <a:ext uri="{FF2B5EF4-FFF2-40B4-BE49-F238E27FC236}">
                <a16:creationId xmlns:a16="http://schemas.microsoft.com/office/drawing/2014/main" id="{8E192CD6-36CC-1263-CC4B-151B4EC6FCB6}"/>
              </a:ext>
            </a:extLst>
          </p:cNvPr>
          <p:cNvSpPr/>
          <p:nvPr/>
        </p:nvSpPr>
        <p:spPr>
          <a:xfrm>
            <a:off x="5767023" y="1231002"/>
            <a:ext cx="6630643" cy="830997"/>
          </a:xfrm>
          <a:prstGeom prst="rect">
            <a:avLst/>
          </a:prstGeom>
        </p:spPr>
        <p:txBody>
          <a:bodyPr wrap="square">
            <a:spAutoFit/>
          </a:bodyPr>
          <a:lstStyle/>
          <a:p>
            <a:r>
              <a:rPr lang="ja-JP" altLang="en-US" sz="2400"/>
              <a:t>細胞内の代謝経路。</a:t>
            </a:r>
            <a:r>
              <a:rPr lang="en-US" altLang="ja-JP" sz="2400" dirty="0">
                <a:solidFill>
                  <a:srgbClr val="C00000"/>
                </a:solidFill>
              </a:rPr>
              <a:t>1</a:t>
            </a:r>
            <a:r>
              <a:rPr lang="ja-JP" altLang="en-US" sz="2400">
                <a:solidFill>
                  <a:srgbClr val="C00000"/>
                </a:solidFill>
              </a:rPr>
              <a:t>本</a:t>
            </a:r>
            <a:r>
              <a:rPr lang="en-US" altLang="ja-JP" sz="2400" dirty="0">
                <a:solidFill>
                  <a:srgbClr val="C00000"/>
                </a:solidFill>
              </a:rPr>
              <a:t>1</a:t>
            </a:r>
            <a:r>
              <a:rPr lang="ja-JP" altLang="en-US" sz="2400">
                <a:solidFill>
                  <a:srgbClr val="C00000"/>
                </a:solidFill>
              </a:rPr>
              <a:t>本の線が化学反応</a:t>
            </a:r>
            <a:r>
              <a:rPr lang="ja-JP" altLang="en-US" sz="2400"/>
              <a:t>。</a:t>
            </a:r>
            <a:endParaRPr lang="en-US" altLang="ja-JP" sz="2400" dirty="0"/>
          </a:p>
          <a:p>
            <a:r>
              <a:rPr lang="ja-JP" altLang="en-US" sz="2400"/>
              <a:t>代謝だけでもこのように複雑な回路図になる。</a:t>
            </a:r>
          </a:p>
        </p:txBody>
      </p:sp>
      <p:pic>
        <p:nvPicPr>
          <p:cNvPr id="1028" name="Picture 4">
            <a:extLst>
              <a:ext uri="{FF2B5EF4-FFF2-40B4-BE49-F238E27FC236}">
                <a16:creationId xmlns:a16="http://schemas.microsoft.com/office/drawing/2014/main" id="{6288E6E5-4B91-A1AE-17E6-AAEEC1586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02" y="1812872"/>
            <a:ext cx="2095500" cy="31432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68C2A4E1-023B-3600-A87F-F6965E12B325}"/>
              </a:ext>
            </a:extLst>
          </p:cNvPr>
          <p:cNvCxnSpPr>
            <a:cxnSpLocks/>
          </p:cNvCxnSpPr>
          <p:nvPr/>
        </p:nvCxnSpPr>
        <p:spPr>
          <a:xfrm flipV="1">
            <a:off x="1905054" y="2522733"/>
            <a:ext cx="1364553" cy="8322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ED9F9EE-E9C4-1973-57BC-6D03D5198D13}"/>
              </a:ext>
            </a:extLst>
          </p:cNvPr>
          <p:cNvCxnSpPr>
            <a:cxnSpLocks/>
          </p:cNvCxnSpPr>
          <p:nvPr/>
        </p:nvCxnSpPr>
        <p:spPr>
          <a:xfrm>
            <a:off x="1905054" y="3603855"/>
            <a:ext cx="1468341" cy="8322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4C24FF2-D202-B066-9B0F-D76E1DBC4447}"/>
              </a:ext>
            </a:extLst>
          </p:cNvPr>
          <p:cNvCxnSpPr>
            <a:cxnSpLocks/>
          </p:cNvCxnSpPr>
          <p:nvPr/>
        </p:nvCxnSpPr>
        <p:spPr>
          <a:xfrm flipV="1">
            <a:off x="4925036" y="2061999"/>
            <a:ext cx="1364553" cy="12301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E81E785-F029-B29B-72EC-226DB705EDC5}"/>
              </a:ext>
            </a:extLst>
          </p:cNvPr>
          <p:cNvCxnSpPr>
            <a:cxnSpLocks/>
          </p:cNvCxnSpPr>
          <p:nvPr/>
        </p:nvCxnSpPr>
        <p:spPr>
          <a:xfrm>
            <a:off x="4925036" y="3603855"/>
            <a:ext cx="1364553" cy="180840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ローチャート: 代替処理 10">
            <a:extLst>
              <a:ext uri="{FF2B5EF4-FFF2-40B4-BE49-F238E27FC236}">
                <a16:creationId xmlns:a16="http://schemas.microsoft.com/office/drawing/2014/main" id="{7D4F6F1D-2E46-7A84-7777-52CA1D9817B5}"/>
              </a:ext>
            </a:extLst>
          </p:cNvPr>
          <p:cNvSpPr/>
          <p:nvPr/>
        </p:nvSpPr>
        <p:spPr>
          <a:xfrm>
            <a:off x="148284" y="6237312"/>
            <a:ext cx="11850130"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latin typeface="+mn-ea"/>
                <a:cs typeface="Helvetica Neue" panose="02000503000000020004" pitchFamily="2" charset="0"/>
              </a:rPr>
              <a:t>複数の化学反応が集まって生命機能を実現しているシステムを</a:t>
            </a:r>
            <a:r>
              <a:rPr lang="ja-JP" altLang="en-US" sz="2400">
                <a:solidFill>
                  <a:srgbClr val="C00000"/>
                </a:solidFill>
                <a:latin typeface="+mn-ea"/>
                <a:cs typeface="Helvetica Neue" panose="02000503000000020004" pitchFamily="2" charset="0"/>
              </a:rPr>
              <a:t>生化学反応系</a:t>
            </a:r>
            <a:r>
              <a:rPr lang="ja-JP" altLang="en-US" sz="2400">
                <a:solidFill>
                  <a:schemeClr val="tx1"/>
                </a:solidFill>
                <a:latin typeface="+mn-ea"/>
                <a:cs typeface="Helvetica Neue" panose="02000503000000020004" pitchFamily="2" charset="0"/>
              </a:rPr>
              <a:t>という</a:t>
            </a:r>
            <a:endParaRPr lang="en-US" altLang="ja-JP" sz="2400" dirty="0">
              <a:solidFill>
                <a:schemeClr val="tx1"/>
              </a:solidFill>
              <a:latin typeface="+mn-ea"/>
              <a:cs typeface="Helvetica Neue" panose="02000503000000020004" pitchFamily="2" charset="0"/>
            </a:endParaRPr>
          </a:p>
        </p:txBody>
      </p:sp>
    </p:spTree>
    <p:extLst>
      <p:ext uri="{BB962C8B-B14F-4D97-AF65-F5344CB8AC3E}">
        <p14:creationId xmlns:p14="http://schemas.microsoft.com/office/powerpoint/2010/main" val="35028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8C2B1-8A37-B4CB-42EE-3AB433C037F7}"/>
              </a:ext>
            </a:extLst>
          </p:cNvPr>
          <p:cNvSpPr>
            <a:spLocks noGrp="1"/>
          </p:cNvSpPr>
          <p:nvPr>
            <p:ph type="title"/>
          </p:nvPr>
        </p:nvSpPr>
        <p:spPr/>
        <p:txBody>
          <a:bodyPr/>
          <a:lstStyle/>
          <a:p>
            <a:r>
              <a:rPr lang="ja-JP" altLang="en-US" sz="3600"/>
              <a:t>反応速度論を用いて生化学反応系の挙動を数式に帰着する</a:t>
            </a:r>
            <a:endParaRPr kumimoji="1" lang="ja-JP" altLang="en-US" sz="3600"/>
          </a:p>
        </p:txBody>
      </p:sp>
      <p:pic>
        <p:nvPicPr>
          <p:cNvPr id="4" name="図 3">
            <a:extLst>
              <a:ext uri="{FF2B5EF4-FFF2-40B4-BE49-F238E27FC236}">
                <a16:creationId xmlns:a16="http://schemas.microsoft.com/office/drawing/2014/main" id="{386C4FFA-A77A-7F84-777B-8C7C6359B424}"/>
              </a:ext>
            </a:extLst>
          </p:cNvPr>
          <p:cNvPicPr>
            <a:picLocks noChangeAspect="1"/>
          </p:cNvPicPr>
          <p:nvPr/>
        </p:nvPicPr>
        <p:blipFill>
          <a:blip r:embed="rId2"/>
          <a:stretch>
            <a:fillRect/>
          </a:stretch>
        </p:blipFill>
        <p:spPr>
          <a:xfrm>
            <a:off x="4886359" y="2966081"/>
            <a:ext cx="2037544" cy="598327"/>
          </a:xfrm>
          <a:prstGeom prst="rect">
            <a:avLst/>
          </a:prstGeom>
        </p:spPr>
      </p:pic>
      <p:sp>
        <p:nvSpPr>
          <p:cNvPr id="5" name="テキスト ボックス 4">
            <a:extLst>
              <a:ext uri="{FF2B5EF4-FFF2-40B4-BE49-F238E27FC236}">
                <a16:creationId xmlns:a16="http://schemas.microsoft.com/office/drawing/2014/main" id="{2FF7ECE8-8DD5-A690-CD00-6179739869A2}"/>
              </a:ext>
            </a:extLst>
          </p:cNvPr>
          <p:cNvSpPr txBox="1"/>
          <p:nvPr/>
        </p:nvSpPr>
        <p:spPr>
          <a:xfrm>
            <a:off x="182230" y="4168889"/>
            <a:ext cx="5440094" cy="400110"/>
          </a:xfrm>
          <a:prstGeom prst="rect">
            <a:avLst/>
          </a:prstGeom>
          <a:noFill/>
          <a:ln>
            <a:solidFill>
              <a:schemeClr val="tx1">
                <a:lumMod val="50000"/>
                <a:lumOff val="50000"/>
              </a:schemeClr>
            </a:solidFill>
          </a:ln>
        </p:spPr>
        <p:txBody>
          <a:bodyPr wrap="square" rtlCol="0">
            <a:spAutoFit/>
          </a:bodyPr>
          <a:lstStyle/>
          <a:p>
            <a:r>
              <a:rPr lang="ja-JP" altLang="en-US" sz="2000"/>
              <a:t>反応速度</a:t>
            </a:r>
            <a:r>
              <a:rPr lang="en-US" altLang="ja-JP" sz="2000" dirty="0"/>
              <a:t>(reaction rate)</a:t>
            </a:r>
            <a:r>
              <a:rPr lang="ja-JP" altLang="en-US" sz="2000"/>
              <a:t>。単位は</a:t>
            </a:r>
            <a:r>
              <a:rPr lang="en-US" altLang="ja-JP" sz="2000" dirty="0"/>
              <a:t>  [</a:t>
            </a:r>
            <a:r>
              <a:rPr lang="ja-JP" altLang="en-US" sz="2000"/>
              <a:t>濃度</a:t>
            </a:r>
            <a:r>
              <a:rPr lang="en-US" altLang="ja-JP" sz="2000" dirty="0"/>
              <a:t> / </a:t>
            </a:r>
            <a:r>
              <a:rPr lang="ja-JP" altLang="en-US" sz="2000"/>
              <a:t>時間</a:t>
            </a:r>
            <a:r>
              <a:rPr lang="en-US" altLang="ja-JP" sz="2000" dirty="0"/>
              <a:t>]</a:t>
            </a:r>
            <a:r>
              <a:rPr lang="ja-JP" altLang="en-US" sz="2000"/>
              <a:t>。</a:t>
            </a:r>
            <a:endParaRPr kumimoji="1" lang="ja-JP" altLang="en-US" sz="2000"/>
          </a:p>
        </p:txBody>
      </p:sp>
      <p:sp>
        <p:nvSpPr>
          <p:cNvPr id="6" name="テキスト ボックス 5">
            <a:extLst>
              <a:ext uri="{FF2B5EF4-FFF2-40B4-BE49-F238E27FC236}">
                <a16:creationId xmlns:a16="http://schemas.microsoft.com/office/drawing/2014/main" id="{662393A4-908B-5CB9-4095-360C1C26DA2C}"/>
              </a:ext>
            </a:extLst>
          </p:cNvPr>
          <p:cNvSpPr txBox="1"/>
          <p:nvPr/>
        </p:nvSpPr>
        <p:spPr>
          <a:xfrm>
            <a:off x="3375953" y="4980777"/>
            <a:ext cx="5440094" cy="400110"/>
          </a:xfrm>
          <a:prstGeom prst="rect">
            <a:avLst/>
          </a:prstGeom>
          <a:noFill/>
          <a:ln>
            <a:solidFill>
              <a:schemeClr val="tx1">
                <a:lumMod val="50000"/>
                <a:lumOff val="50000"/>
              </a:schemeClr>
            </a:solidFill>
          </a:ln>
        </p:spPr>
        <p:txBody>
          <a:bodyPr wrap="square" rtlCol="0">
            <a:spAutoFit/>
          </a:bodyPr>
          <a:lstStyle/>
          <a:p>
            <a:r>
              <a:rPr lang="ja-JP" altLang="en-US" sz="2000"/>
              <a:t>速度定数</a:t>
            </a:r>
            <a:r>
              <a:rPr lang="en-US" altLang="ja-JP" sz="2000" dirty="0"/>
              <a:t>(rate constant)</a:t>
            </a:r>
            <a:r>
              <a:rPr lang="ja-JP" altLang="en-US" sz="2000"/>
              <a:t>。単位は</a:t>
            </a:r>
            <a:r>
              <a:rPr lang="en-US" altLang="ja-JP" sz="2000" dirty="0"/>
              <a:t>  [1 / </a:t>
            </a:r>
            <a:r>
              <a:rPr lang="ja-JP" altLang="en-US" sz="2000"/>
              <a:t>時間</a:t>
            </a:r>
            <a:r>
              <a:rPr lang="en-US" altLang="ja-JP" sz="2000" dirty="0"/>
              <a:t>]</a:t>
            </a:r>
            <a:r>
              <a:rPr lang="ja-JP" altLang="en-US" sz="2000"/>
              <a:t>。</a:t>
            </a:r>
            <a:endParaRPr kumimoji="1" lang="ja-JP" altLang="en-US" sz="2000"/>
          </a:p>
        </p:txBody>
      </p:sp>
      <p:sp>
        <p:nvSpPr>
          <p:cNvPr id="7" name="テキスト ボックス 6">
            <a:extLst>
              <a:ext uri="{FF2B5EF4-FFF2-40B4-BE49-F238E27FC236}">
                <a16:creationId xmlns:a16="http://schemas.microsoft.com/office/drawing/2014/main" id="{C0AAD69A-9FC0-BF45-169C-0ED55A2EB338}"/>
              </a:ext>
            </a:extLst>
          </p:cNvPr>
          <p:cNvSpPr txBox="1"/>
          <p:nvPr/>
        </p:nvSpPr>
        <p:spPr>
          <a:xfrm>
            <a:off x="6891944" y="4168889"/>
            <a:ext cx="5186291" cy="400110"/>
          </a:xfrm>
          <a:prstGeom prst="rect">
            <a:avLst/>
          </a:prstGeom>
          <a:noFill/>
          <a:ln>
            <a:solidFill>
              <a:schemeClr val="tx1">
                <a:lumMod val="50000"/>
                <a:lumOff val="50000"/>
              </a:schemeClr>
            </a:solidFill>
          </a:ln>
        </p:spPr>
        <p:txBody>
          <a:bodyPr wrap="square" rtlCol="0">
            <a:spAutoFit/>
          </a:bodyPr>
          <a:lstStyle/>
          <a:p>
            <a:r>
              <a:rPr lang="ja-JP" altLang="en-US" sz="2000"/>
              <a:t>物質</a:t>
            </a:r>
            <a:r>
              <a:rPr lang="en-US" altLang="ja-JP" sz="2000" dirty="0"/>
              <a:t>S</a:t>
            </a:r>
            <a:r>
              <a:rPr lang="ja-JP" altLang="en-US" sz="2000"/>
              <a:t>の濃度</a:t>
            </a:r>
            <a:r>
              <a:rPr lang="en-US" altLang="ja-JP" sz="2000" dirty="0"/>
              <a:t> (concentration)</a:t>
            </a:r>
            <a:r>
              <a:rPr lang="ja-JP" altLang="en-US" sz="2000"/>
              <a:t>。単位は</a:t>
            </a:r>
            <a:r>
              <a:rPr lang="en-US" altLang="ja-JP" sz="2000" dirty="0"/>
              <a:t> [</a:t>
            </a:r>
            <a:r>
              <a:rPr lang="ja-JP" altLang="en-US" sz="2000"/>
              <a:t>濃度</a:t>
            </a:r>
            <a:r>
              <a:rPr lang="en-US" altLang="ja-JP" sz="2000" dirty="0"/>
              <a:t>]</a:t>
            </a:r>
            <a:r>
              <a:rPr lang="ja-JP" altLang="en-US" sz="2000"/>
              <a:t>。</a:t>
            </a:r>
            <a:endParaRPr kumimoji="1" lang="ja-JP" altLang="en-US" sz="2000"/>
          </a:p>
        </p:txBody>
      </p:sp>
      <p:sp>
        <p:nvSpPr>
          <p:cNvPr id="8" name="テキスト ボックス 7">
            <a:extLst>
              <a:ext uri="{FF2B5EF4-FFF2-40B4-BE49-F238E27FC236}">
                <a16:creationId xmlns:a16="http://schemas.microsoft.com/office/drawing/2014/main" id="{DE4D6A2E-4104-425A-2E15-13213DD60A95}"/>
              </a:ext>
            </a:extLst>
          </p:cNvPr>
          <p:cNvSpPr txBox="1"/>
          <p:nvPr/>
        </p:nvSpPr>
        <p:spPr>
          <a:xfrm>
            <a:off x="2347583" y="1210004"/>
            <a:ext cx="7496834" cy="461665"/>
          </a:xfrm>
          <a:prstGeom prst="rect">
            <a:avLst/>
          </a:prstGeom>
          <a:noFill/>
        </p:spPr>
        <p:txBody>
          <a:bodyPr wrap="square" rtlCol="0">
            <a:spAutoFit/>
          </a:bodyPr>
          <a:lstStyle/>
          <a:p>
            <a:r>
              <a:rPr kumimoji="1" lang="ja-JP" altLang="en-US" sz="2400"/>
              <a:t>基本方程式は「質量作用の法則」</a:t>
            </a:r>
            <a:r>
              <a:rPr kumimoji="1" lang="en-US" altLang="ja-JP" sz="2400" dirty="0"/>
              <a:t>(law of mass action)</a:t>
            </a:r>
            <a:endParaRPr kumimoji="1" lang="ja-JP" altLang="en-US" sz="2400"/>
          </a:p>
        </p:txBody>
      </p:sp>
      <p:cxnSp>
        <p:nvCxnSpPr>
          <p:cNvPr id="14" name="直線矢印コネクタ 13">
            <a:extLst>
              <a:ext uri="{FF2B5EF4-FFF2-40B4-BE49-F238E27FC236}">
                <a16:creationId xmlns:a16="http://schemas.microsoft.com/office/drawing/2014/main" id="{3ED8BB0A-1853-3130-5BE1-82A82149D99D}"/>
              </a:ext>
            </a:extLst>
          </p:cNvPr>
          <p:cNvCxnSpPr>
            <a:cxnSpLocks/>
            <a:endCxn id="6" idx="0"/>
          </p:cNvCxnSpPr>
          <p:nvPr/>
        </p:nvCxnSpPr>
        <p:spPr>
          <a:xfrm>
            <a:off x="6096000" y="3690520"/>
            <a:ext cx="0" cy="1290257"/>
          </a:xfrm>
          <a:prstGeom prst="straightConnector1">
            <a:avLst/>
          </a:prstGeom>
          <a:ln w="25400">
            <a:solidFill>
              <a:srgbClr val="008F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角丸四角形 16">
            <a:extLst>
              <a:ext uri="{FF2B5EF4-FFF2-40B4-BE49-F238E27FC236}">
                <a16:creationId xmlns:a16="http://schemas.microsoft.com/office/drawing/2014/main" id="{C8743E8A-E542-0BCF-3DD6-86490338BCE2}"/>
              </a:ext>
            </a:extLst>
          </p:cNvPr>
          <p:cNvSpPr/>
          <p:nvPr/>
        </p:nvSpPr>
        <p:spPr>
          <a:xfrm>
            <a:off x="5905131" y="2832125"/>
            <a:ext cx="365040" cy="866239"/>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68D98B87-FD75-A040-9527-9CAF8A2BBAC2}"/>
              </a:ext>
            </a:extLst>
          </p:cNvPr>
          <p:cNvSpPr/>
          <p:nvPr/>
        </p:nvSpPr>
        <p:spPr>
          <a:xfrm>
            <a:off x="6270171" y="2832125"/>
            <a:ext cx="736916" cy="866239"/>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978646DA-C131-8641-3326-C19B882373F0}"/>
              </a:ext>
            </a:extLst>
          </p:cNvPr>
          <p:cNvSpPr/>
          <p:nvPr/>
        </p:nvSpPr>
        <p:spPr>
          <a:xfrm>
            <a:off x="4805198" y="2832125"/>
            <a:ext cx="446193" cy="86623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カギ線コネクタ 20">
            <a:extLst>
              <a:ext uri="{FF2B5EF4-FFF2-40B4-BE49-F238E27FC236}">
                <a16:creationId xmlns:a16="http://schemas.microsoft.com/office/drawing/2014/main" id="{400DB5C7-4B1D-F961-4A93-DDF22B3B127F}"/>
              </a:ext>
            </a:extLst>
          </p:cNvPr>
          <p:cNvCxnSpPr>
            <a:stCxn id="18" idx="3"/>
            <a:endCxn id="7" idx="0"/>
          </p:cNvCxnSpPr>
          <p:nvPr/>
        </p:nvCxnSpPr>
        <p:spPr>
          <a:xfrm>
            <a:off x="7007087" y="3265245"/>
            <a:ext cx="2478003" cy="903644"/>
          </a:xfrm>
          <a:prstGeom prst="bentConnector2">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カギ線コネクタ 21">
            <a:extLst>
              <a:ext uri="{FF2B5EF4-FFF2-40B4-BE49-F238E27FC236}">
                <a16:creationId xmlns:a16="http://schemas.microsoft.com/office/drawing/2014/main" id="{59164109-F5AE-66DD-122B-67E6EEC2FA77}"/>
              </a:ext>
            </a:extLst>
          </p:cNvPr>
          <p:cNvCxnSpPr>
            <a:cxnSpLocks/>
            <a:stCxn id="19" idx="1"/>
            <a:endCxn id="5" idx="0"/>
          </p:cNvCxnSpPr>
          <p:nvPr/>
        </p:nvCxnSpPr>
        <p:spPr>
          <a:xfrm rot="10800000" flipV="1">
            <a:off x="2902278" y="3265245"/>
            <a:ext cx="1902921" cy="903644"/>
          </a:xfrm>
          <a:prstGeom prst="bentConnector2">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フローチャート: 代替処理 25">
            <a:extLst>
              <a:ext uri="{FF2B5EF4-FFF2-40B4-BE49-F238E27FC236}">
                <a16:creationId xmlns:a16="http://schemas.microsoft.com/office/drawing/2014/main" id="{029BA00C-7C8E-04EF-B275-9034EA89570F}"/>
              </a:ext>
            </a:extLst>
          </p:cNvPr>
          <p:cNvSpPr/>
          <p:nvPr/>
        </p:nvSpPr>
        <p:spPr>
          <a:xfrm>
            <a:off x="1504336" y="1867271"/>
            <a:ext cx="9217742"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化学反応の速度は基質</a:t>
            </a:r>
            <a:r>
              <a:rPr lang="en-US" altLang="ja-JP" sz="2800" dirty="0">
                <a:solidFill>
                  <a:schemeClr val="tx1"/>
                </a:solidFill>
                <a:latin typeface="+mn-ea"/>
                <a:cs typeface="Helvetica Neue" panose="02000503000000020004" pitchFamily="2" charset="0"/>
              </a:rPr>
              <a:t>* </a:t>
            </a:r>
            <a:r>
              <a:rPr lang="en-US" altLang="ja-JP" sz="2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(substrate) </a:t>
            </a:r>
            <a:r>
              <a:rPr lang="ja-JP" altLang="en-US" sz="2800">
                <a:solidFill>
                  <a:schemeClr val="tx1"/>
                </a:solidFill>
                <a:latin typeface="+mn-ea"/>
                <a:cs typeface="Helvetica Neue" panose="02000503000000020004" pitchFamily="2" charset="0"/>
              </a:rPr>
              <a:t>の濃度に比例する</a:t>
            </a:r>
            <a:endParaRPr lang="en-US" altLang="ja-JP" sz="2800" dirty="0">
              <a:solidFill>
                <a:schemeClr val="tx1"/>
              </a:solidFill>
              <a:latin typeface="+mn-ea"/>
              <a:cs typeface="Helvetica Neue" panose="02000503000000020004" pitchFamily="2" charset="0"/>
            </a:endParaRPr>
          </a:p>
        </p:txBody>
      </p:sp>
      <p:sp>
        <p:nvSpPr>
          <p:cNvPr id="27" name="テキスト ボックス 26">
            <a:extLst>
              <a:ext uri="{FF2B5EF4-FFF2-40B4-BE49-F238E27FC236}">
                <a16:creationId xmlns:a16="http://schemas.microsoft.com/office/drawing/2014/main" id="{D6B82AFA-64F6-12F8-21FF-1E3D28B3069D}"/>
              </a:ext>
            </a:extLst>
          </p:cNvPr>
          <p:cNvSpPr txBox="1"/>
          <p:nvPr/>
        </p:nvSpPr>
        <p:spPr>
          <a:xfrm>
            <a:off x="764202" y="6136836"/>
            <a:ext cx="10646898" cy="369332"/>
          </a:xfrm>
          <a:prstGeom prst="rect">
            <a:avLst/>
          </a:prstGeom>
          <a:noFill/>
        </p:spPr>
        <p:txBody>
          <a:bodyPr wrap="square" rtlCol="0">
            <a:spAutoFit/>
          </a:bodyPr>
          <a:lstStyle/>
          <a:p>
            <a:r>
              <a:rPr kumimoji="1" lang="en-US" altLang="ja-JP" dirty="0"/>
              <a:t>* </a:t>
            </a:r>
            <a:r>
              <a:rPr kumimoji="1" lang="ja-JP" altLang="en-US"/>
              <a:t>：</a:t>
            </a:r>
            <a:r>
              <a:rPr kumimoji="1" lang="en-US" altLang="ja-JP" dirty="0"/>
              <a:t> </a:t>
            </a:r>
            <a:r>
              <a:rPr kumimoji="1" lang="ja-JP" altLang="en-US"/>
              <a:t>基質とは、化学反応の材料となる物質のこと。化学反応の結果生じる物質は産物</a:t>
            </a:r>
            <a:r>
              <a:rPr kumimoji="1" lang="en-US" altLang="ja-JP" dirty="0"/>
              <a:t> (product) </a:t>
            </a:r>
            <a:r>
              <a:rPr kumimoji="1" lang="ja-JP" altLang="en-US"/>
              <a:t>と呼ぶ。</a:t>
            </a:r>
          </a:p>
        </p:txBody>
      </p:sp>
    </p:spTree>
    <p:extLst>
      <p:ext uri="{BB962C8B-B14F-4D97-AF65-F5344CB8AC3E}">
        <p14:creationId xmlns:p14="http://schemas.microsoft.com/office/powerpoint/2010/main" val="141137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FA30E-CDCB-04B8-B669-57AA9B895594}"/>
              </a:ext>
            </a:extLst>
          </p:cNvPr>
          <p:cNvSpPr>
            <a:spLocks noGrp="1"/>
          </p:cNvSpPr>
          <p:nvPr>
            <p:ph type="title"/>
          </p:nvPr>
        </p:nvSpPr>
        <p:spPr/>
        <p:txBody>
          <a:bodyPr/>
          <a:lstStyle/>
          <a:p>
            <a:r>
              <a:rPr lang="ja-JP" altLang="en-US"/>
              <a:t>分子の時間変化量は微分方程式で書く</a:t>
            </a:r>
            <a:endParaRPr kumimoji="1" lang="ja-JP" altLang="en-US"/>
          </a:p>
        </p:txBody>
      </p:sp>
      <p:pic>
        <p:nvPicPr>
          <p:cNvPr id="6" name="図 5">
            <a:extLst>
              <a:ext uri="{FF2B5EF4-FFF2-40B4-BE49-F238E27FC236}">
                <a16:creationId xmlns:a16="http://schemas.microsoft.com/office/drawing/2014/main" id="{E8283514-83C3-701E-5946-227C7C1E81CE}"/>
              </a:ext>
            </a:extLst>
          </p:cNvPr>
          <p:cNvPicPr>
            <a:picLocks noChangeAspect="1"/>
          </p:cNvPicPr>
          <p:nvPr/>
        </p:nvPicPr>
        <p:blipFill>
          <a:blip r:embed="rId2"/>
          <a:stretch>
            <a:fillRect/>
          </a:stretch>
        </p:blipFill>
        <p:spPr>
          <a:xfrm>
            <a:off x="8841026" y="2814162"/>
            <a:ext cx="1981200" cy="469900"/>
          </a:xfrm>
          <a:prstGeom prst="rect">
            <a:avLst/>
          </a:prstGeom>
        </p:spPr>
      </p:pic>
      <p:pic>
        <p:nvPicPr>
          <p:cNvPr id="8" name="図 7">
            <a:extLst>
              <a:ext uri="{FF2B5EF4-FFF2-40B4-BE49-F238E27FC236}">
                <a16:creationId xmlns:a16="http://schemas.microsoft.com/office/drawing/2014/main" id="{D64E14D6-A6C3-03A6-65EE-064B40A74825}"/>
              </a:ext>
            </a:extLst>
          </p:cNvPr>
          <p:cNvPicPr>
            <a:picLocks noChangeAspect="1"/>
          </p:cNvPicPr>
          <p:nvPr/>
        </p:nvPicPr>
        <p:blipFill>
          <a:blip r:embed="rId3"/>
          <a:stretch>
            <a:fillRect/>
          </a:stretch>
        </p:blipFill>
        <p:spPr>
          <a:xfrm>
            <a:off x="2275250" y="2596596"/>
            <a:ext cx="1460500" cy="508000"/>
          </a:xfrm>
          <a:prstGeom prst="rect">
            <a:avLst/>
          </a:prstGeom>
        </p:spPr>
      </p:pic>
      <p:pic>
        <p:nvPicPr>
          <p:cNvPr id="9" name="図 8">
            <a:extLst>
              <a:ext uri="{FF2B5EF4-FFF2-40B4-BE49-F238E27FC236}">
                <a16:creationId xmlns:a16="http://schemas.microsoft.com/office/drawing/2014/main" id="{8E30EEC2-A077-8E8F-E760-E5ED9C1FFC56}"/>
              </a:ext>
            </a:extLst>
          </p:cNvPr>
          <p:cNvPicPr>
            <a:picLocks noChangeAspect="1"/>
          </p:cNvPicPr>
          <p:nvPr/>
        </p:nvPicPr>
        <p:blipFill>
          <a:blip r:embed="rId4"/>
          <a:stretch>
            <a:fillRect/>
          </a:stretch>
        </p:blipFill>
        <p:spPr>
          <a:xfrm>
            <a:off x="7984183" y="5273279"/>
            <a:ext cx="2197100" cy="990600"/>
          </a:xfrm>
          <a:prstGeom prst="rect">
            <a:avLst/>
          </a:prstGeom>
        </p:spPr>
      </p:pic>
      <p:sp>
        <p:nvSpPr>
          <p:cNvPr id="7" name="テキスト ボックス 6">
            <a:extLst>
              <a:ext uri="{FF2B5EF4-FFF2-40B4-BE49-F238E27FC236}">
                <a16:creationId xmlns:a16="http://schemas.microsoft.com/office/drawing/2014/main" id="{0890A272-7CB7-84B6-CCE1-885FF1D31C99}"/>
              </a:ext>
            </a:extLst>
          </p:cNvPr>
          <p:cNvSpPr txBox="1"/>
          <p:nvPr/>
        </p:nvSpPr>
        <p:spPr>
          <a:xfrm>
            <a:off x="148282" y="1728186"/>
            <a:ext cx="4559959" cy="830997"/>
          </a:xfrm>
          <a:prstGeom prst="rect">
            <a:avLst/>
          </a:prstGeom>
          <a:noFill/>
        </p:spPr>
        <p:txBody>
          <a:bodyPr wrap="square" rtlCol="0">
            <a:spAutoFit/>
          </a:bodyPr>
          <a:lstStyle/>
          <a:p>
            <a:r>
              <a:rPr kumimoji="1" lang="ja-JP" altLang="en-US" sz="2400"/>
              <a:t>分子</a:t>
            </a:r>
            <a:r>
              <a:rPr kumimoji="1" lang="en-US" altLang="ja-JP" sz="2400" dirty="0"/>
              <a:t> S </a:t>
            </a:r>
            <a:r>
              <a:rPr kumimoji="1" lang="ja-JP" altLang="en-US" sz="2400"/>
              <a:t>が速度</a:t>
            </a:r>
            <a:r>
              <a:rPr kumimoji="1" lang="en-US" altLang="ja-JP" sz="2400" dirty="0"/>
              <a:t> </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en-US" altLang="ja-JP" sz="2400" dirty="0"/>
              <a:t> </a:t>
            </a:r>
            <a:r>
              <a:rPr kumimoji="1" lang="ja-JP" altLang="en-US" sz="2400"/>
              <a:t>で消費されることを表す</a:t>
            </a:r>
            <a:r>
              <a:rPr kumimoji="1" lang="ja-JP" altLang="en-US" sz="2400">
                <a:solidFill>
                  <a:srgbClr val="C00000"/>
                </a:solidFill>
              </a:rPr>
              <a:t>化学反応式</a:t>
            </a:r>
            <a:endParaRPr kumimoji="1" lang="en-US" altLang="ja-JP" sz="2400" dirty="0">
              <a:solidFill>
                <a:srgbClr val="C00000"/>
              </a:solidFill>
            </a:endParaRPr>
          </a:p>
        </p:txBody>
      </p:sp>
      <p:sp>
        <p:nvSpPr>
          <p:cNvPr id="12" name="二等辺三角形 25">
            <a:extLst>
              <a:ext uri="{FF2B5EF4-FFF2-40B4-BE49-F238E27FC236}">
                <a16:creationId xmlns:a16="http://schemas.microsoft.com/office/drawing/2014/main" id="{73564A0A-F843-8072-CC12-56B8EB53BF56}"/>
              </a:ext>
            </a:extLst>
          </p:cNvPr>
          <p:cNvSpPr/>
          <p:nvPr/>
        </p:nvSpPr>
        <p:spPr bwMode="auto">
          <a:xfrm flipH="1" flipV="1">
            <a:off x="5782309" y="3903682"/>
            <a:ext cx="604305" cy="257356"/>
          </a:xfrm>
          <a:prstGeom prst="triangle">
            <a:avLst/>
          </a:prstGeom>
          <a:solidFill>
            <a:srgbClr val="001279"/>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dirty="0">
              <a:solidFill>
                <a:srgbClr val="4D4D4D"/>
              </a:solidFill>
              <a:highlight>
                <a:srgbClr val="000080"/>
              </a:highlight>
              <a:latin typeface="+mn-ea"/>
              <a:cs typeface="メイリオ" pitchFamily="50" charset="-128"/>
            </a:endParaRPr>
          </a:p>
        </p:txBody>
      </p:sp>
      <p:sp>
        <p:nvSpPr>
          <p:cNvPr id="13" name="テキスト ボックス 12">
            <a:extLst>
              <a:ext uri="{FF2B5EF4-FFF2-40B4-BE49-F238E27FC236}">
                <a16:creationId xmlns:a16="http://schemas.microsoft.com/office/drawing/2014/main" id="{EA67CA48-AD54-D010-2EEF-FC252C062F1A}"/>
              </a:ext>
            </a:extLst>
          </p:cNvPr>
          <p:cNvSpPr txBox="1"/>
          <p:nvPr/>
        </p:nvSpPr>
        <p:spPr>
          <a:xfrm>
            <a:off x="7344199" y="1728185"/>
            <a:ext cx="4559959" cy="830997"/>
          </a:xfrm>
          <a:prstGeom prst="rect">
            <a:avLst/>
          </a:prstGeom>
          <a:noFill/>
        </p:spPr>
        <p:txBody>
          <a:bodyPr wrap="square" rtlCol="0">
            <a:spAutoFit/>
          </a:bodyPr>
          <a:lstStyle/>
          <a:p>
            <a:r>
              <a:rPr kumimoji="1" lang="ja-JP" altLang="en-US" sz="2400"/>
              <a:t>この化学反応の</a:t>
            </a:r>
            <a:r>
              <a:rPr kumimoji="1" lang="ja-JP" altLang="en-US" sz="2400">
                <a:solidFill>
                  <a:srgbClr val="C00000"/>
                </a:solidFill>
              </a:rPr>
              <a:t>反応速度式</a:t>
            </a:r>
            <a:r>
              <a:rPr kumimoji="1" lang="ja-JP" altLang="en-US" sz="2400"/>
              <a:t>は</a:t>
            </a:r>
            <a:endParaRPr kumimoji="1" lang="en-US" altLang="ja-JP" sz="2400" dirty="0"/>
          </a:p>
          <a:p>
            <a:r>
              <a:rPr kumimoji="1" lang="ja-JP" altLang="en-US" sz="2400"/>
              <a:t>「質量作用の法則」より</a:t>
            </a:r>
          </a:p>
        </p:txBody>
      </p:sp>
      <p:sp>
        <p:nvSpPr>
          <p:cNvPr id="14" name="右矢印 13">
            <a:extLst>
              <a:ext uri="{FF2B5EF4-FFF2-40B4-BE49-F238E27FC236}">
                <a16:creationId xmlns:a16="http://schemas.microsoft.com/office/drawing/2014/main" id="{40FB0E2B-DD4F-D5D7-D935-4563182CAE88}"/>
              </a:ext>
            </a:extLst>
          </p:cNvPr>
          <p:cNvSpPr/>
          <p:nvPr/>
        </p:nvSpPr>
        <p:spPr>
          <a:xfrm>
            <a:off x="5210111" y="2419602"/>
            <a:ext cx="1771779" cy="629510"/>
          </a:xfrm>
          <a:prstGeom prst="rightArrow">
            <a:avLst/>
          </a:prstGeom>
          <a:solidFill>
            <a:srgbClr val="0118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8E2E0FE-5700-93FA-602C-2836165360F6}"/>
              </a:ext>
            </a:extLst>
          </p:cNvPr>
          <p:cNvSpPr txBox="1"/>
          <p:nvPr/>
        </p:nvSpPr>
        <p:spPr>
          <a:xfrm>
            <a:off x="1851640" y="3179422"/>
            <a:ext cx="2719466" cy="400110"/>
          </a:xfrm>
          <a:prstGeom prst="rect">
            <a:avLst/>
          </a:prstGeom>
          <a:noFill/>
        </p:spPr>
        <p:txBody>
          <a:bodyPr wrap="square" rtlCol="0">
            <a:spAutoFit/>
          </a:bodyPr>
          <a:lstStyle/>
          <a:p>
            <a:r>
              <a:rPr lang="en-US" altLang="ja-JP" sz="2000" dirty="0"/>
              <a:t>※  </a:t>
            </a:r>
            <a:r>
              <a:rPr kumimoji="1" lang="en-US" altLang="ja-JP" sz="2000" i="1" dirty="0" err="1">
                <a:latin typeface="Helvetica Neue Thin" panose="020B0403020202020204" pitchFamily="34" charset="0"/>
                <a:ea typeface="Helvetica Neue Thin" panose="020B0403020202020204" pitchFamily="34" charset="0"/>
                <a:cs typeface="Helvetica Neue" panose="02000503000000020004" pitchFamily="2" charset="0"/>
              </a:rPr>
              <a:t>φ</a:t>
            </a:r>
            <a:r>
              <a:rPr kumimoji="1" lang="en-US" altLang="ja-JP" sz="2000" i="1" dirty="0">
                <a:latin typeface="Helvetica Neue Light" panose="02000403000000020004" pitchFamily="2" charset="0"/>
                <a:ea typeface="Helvetica Neue Light" panose="02000403000000020004" pitchFamily="2" charset="0"/>
                <a:cs typeface="Helvetica Neue" panose="02000503000000020004" pitchFamily="2" charset="0"/>
              </a:rPr>
              <a:t> </a:t>
            </a:r>
            <a:r>
              <a:rPr kumimoji="1" lang="ja-JP" altLang="en-US" sz="2000"/>
              <a:t>は「無」を表</a:t>
            </a:r>
            <a:r>
              <a:rPr lang="ja-JP" altLang="en-US" sz="2000"/>
              <a:t>す</a:t>
            </a:r>
            <a:endParaRPr kumimoji="1" lang="ja-JP" altLang="en-US" sz="2000"/>
          </a:p>
        </p:txBody>
      </p:sp>
      <p:sp>
        <p:nvSpPr>
          <p:cNvPr id="16" name="テキスト ボックス 15">
            <a:extLst>
              <a:ext uri="{FF2B5EF4-FFF2-40B4-BE49-F238E27FC236}">
                <a16:creationId xmlns:a16="http://schemas.microsoft.com/office/drawing/2014/main" id="{7388E835-60C4-4102-BF02-030E6A41A742}"/>
              </a:ext>
            </a:extLst>
          </p:cNvPr>
          <p:cNvSpPr txBox="1"/>
          <p:nvPr/>
        </p:nvSpPr>
        <p:spPr>
          <a:xfrm>
            <a:off x="190770" y="4377322"/>
            <a:ext cx="5721602" cy="830997"/>
          </a:xfrm>
          <a:prstGeom prst="rect">
            <a:avLst/>
          </a:prstGeom>
          <a:noFill/>
        </p:spPr>
        <p:txBody>
          <a:bodyPr wrap="square" rtlCol="0">
            <a:spAutoFit/>
          </a:bodyPr>
          <a:lstStyle/>
          <a:p>
            <a:r>
              <a:rPr kumimoji="1" lang="ja-JP" altLang="en-US" sz="2400"/>
              <a:t>この化学反応の結果、単位時間</a:t>
            </a:r>
            <a:r>
              <a:rPr lang="ja-JP" altLang="en-US" sz="2400"/>
              <a:t>のうちに</a:t>
            </a:r>
            <a:r>
              <a:rPr lang="en-US" altLang="ja-JP" sz="2400" dirty="0"/>
              <a:t> </a:t>
            </a:r>
            <a:r>
              <a:rPr kumimoji="1" lang="en-US" altLang="ja-JP" sz="2400" dirty="0"/>
              <a:t>S </a:t>
            </a:r>
            <a:r>
              <a:rPr kumimoji="1" lang="ja-JP" altLang="en-US" sz="2400"/>
              <a:t>が変化する量を左辺に書く</a:t>
            </a:r>
          </a:p>
        </p:txBody>
      </p:sp>
      <p:sp>
        <p:nvSpPr>
          <p:cNvPr id="17" name="テキスト ボックス 16">
            <a:extLst>
              <a:ext uri="{FF2B5EF4-FFF2-40B4-BE49-F238E27FC236}">
                <a16:creationId xmlns:a16="http://schemas.microsoft.com/office/drawing/2014/main" id="{DA654DA2-6C84-D096-CF77-E55610B6840D}"/>
              </a:ext>
            </a:extLst>
          </p:cNvPr>
          <p:cNvSpPr txBox="1"/>
          <p:nvPr/>
        </p:nvSpPr>
        <p:spPr>
          <a:xfrm>
            <a:off x="6710297" y="4377323"/>
            <a:ext cx="5065692" cy="830997"/>
          </a:xfrm>
          <a:prstGeom prst="rect">
            <a:avLst/>
          </a:prstGeom>
          <a:noFill/>
        </p:spPr>
        <p:txBody>
          <a:bodyPr wrap="square" rtlCol="0">
            <a:spAutoFit/>
          </a:bodyPr>
          <a:lstStyle/>
          <a:p>
            <a:r>
              <a:rPr kumimoji="1" lang="en-US" altLang="ja-JP" sz="2400" dirty="0"/>
              <a:t>S </a:t>
            </a:r>
            <a:r>
              <a:rPr lang="ja-JP" altLang="en-US" sz="2400"/>
              <a:t>を変動させる化学反応の速度式を右辺に書いたものが</a:t>
            </a:r>
            <a:r>
              <a:rPr lang="ja-JP" altLang="en-US" sz="2400">
                <a:solidFill>
                  <a:srgbClr val="C00000"/>
                </a:solidFill>
              </a:rPr>
              <a:t>微分方程式</a:t>
            </a:r>
            <a:endParaRPr lang="en-US" altLang="ja-JP" sz="2400" dirty="0">
              <a:solidFill>
                <a:srgbClr val="C00000"/>
              </a:solidFill>
            </a:endParaRPr>
          </a:p>
        </p:txBody>
      </p:sp>
      <p:sp>
        <p:nvSpPr>
          <p:cNvPr id="18" name="右矢印 17">
            <a:extLst>
              <a:ext uri="{FF2B5EF4-FFF2-40B4-BE49-F238E27FC236}">
                <a16:creationId xmlns:a16="http://schemas.microsoft.com/office/drawing/2014/main" id="{ADE8A93A-FEE3-9073-B39A-6AB57F95D614}"/>
              </a:ext>
            </a:extLst>
          </p:cNvPr>
          <p:cNvSpPr/>
          <p:nvPr/>
        </p:nvSpPr>
        <p:spPr>
          <a:xfrm>
            <a:off x="5210111" y="5648804"/>
            <a:ext cx="1771779" cy="629510"/>
          </a:xfrm>
          <a:prstGeom prst="rightArrow">
            <a:avLst/>
          </a:prstGeom>
          <a:solidFill>
            <a:srgbClr val="0118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00947CE-C8BB-73D9-60F7-E01064AA414E}"/>
              </a:ext>
            </a:extLst>
          </p:cNvPr>
          <p:cNvPicPr>
            <a:picLocks noChangeAspect="1"/>
          </p:cNvPicPr>
          <p:nvPr/>
        </p:nvPicPr>
        <p:blipFill>
          <a:blip r:embed="rId5"/>
          <a:stretch>
            <a:fillRect/>
          </a:stretch>
        </p:blipFill>
        <p:spPr>
          <a:xfrm>
            <a:off x="8988168" y="6194272"/>
            <a:ext cx="1778000" cy="469900"/>
          </a:xfrm>
          <a:prstGeom prst="rect">
            <a:avLst/>
          </a:prstGeom>
        </p:spPr>
      </p:pic>
      <p:sp>
        <p:nvSpPr>
          <p:cNvPr id="4" name="正方形/長方形 3">
            <a:extLst>
              <a:ext uri="{FF2B5EF4-FFF2-40B4-BE49-F238E27FC236}">
                <a16:creationId xmlns:a16="http://schemas.microsoft.com/office/drawing/2014/main" id="{DC8499DD-A7B6-459C-7E16-6DC3AF01B0E0}"/>
              </a:ext>
            </a:extLst>
          </p:cNvPr>
          <p:cNvSpPr/>
          <p:nvPr/>
        </p:nvSpPr>
        <p:spPr>
          <a:xfrm>
            <a:off x="148282" y="1649680"/>
            <a:ext cx="11911914" cy="20046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6F3D6B7-9551-D92C-44EB-64DE343206F8}"/>
              </a:ext>
            </a:extLst>
          </p:cNvPr>
          <p:cNvSpPr/>
          <p:nvPr/>
        </p:nvSpPr>
        <p:spPr>
          <a:xfrm>
            <a:off x="148282" y="4337372"/>
            <a:ext cx="11911914" cy="24192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31">
            <a:extLst>
              <a:ext uri="{FF2B5EF4-FFF2-40B4-BE49-F238E27FC236}">
                <a16:creationId xmlns:a16="http://schemas.microsoft.com/office/drawing/2014/main" id="{7685F1F3-916E-E085-54DC-A388FC671075}"/>
              </a:ext>
            </a:extLst>
          </p:cNvPr>
          <p:cNvSpPr txBox="1">
            <a:spLocks noChangeArrowheads="1"/>
          </p:cNvSpPr>
          <p:nvPr/>
        </p:nvSpPr>
        <p:spPr bwMode="auto">
          <a:xfrm>
            <a:off x="131804" y="1188751"/>
            <a:ext cx="4801314"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化学反応式から反応速度式を書く</a:t>
            </a:r>
          </a:p>
        </p:txBody>
      </p:sp>
      <p:sp>
        <p:nvSpPr>
          <p:cNvPr id="21" name="テキスト ボックス 31">
            <a:extLst>
              <a:ext uri="{FF2B5EF4-FFF2-40B4-BE49-F238E27FC236}">
                <a16:creationId xmlns:a16="http://schemas.microsoft.com/office/drawing/2014/main" id="{E21EB1D8-F30E-C57C-AA3F-481BBA3A5E8E}"/>
              </a:ext>
            </a:extLst>
          </p:cNvPr>
          <p:cNvSpPr txBox="1">
            <a:spLocks noChangeArrowheads="1"/>
          </p:cNvSpPr>
          <p:nvPr/>
        </p:nvSpPr>
        <p:spPr bwMode="auto">
          <a:xfrm>
            <a:off x="148282" y="3898879"/>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微分方程式を書く</a:t>
            </a:r>
          </a:p>
        </p:txBody>
      </p:sp>
      <p:pic>
        <p:nvPicPr>
          <p:cNvPr id="22" name="図 21">
            <a:extLst>
              <a:ext uri="{FF2B5EF4-FFF2-40B4-BE49-F238E27FC236}">
                <a16:creationId xmlns:a16="http://schemas.microsoft.com/office/drawing/2014/main" id="{4A322B40-67F5-EDC6-FA02-38DA32C235DC}"/>
              </a:ext>
            </a:extLst>
          </p:cNvPr>
          <p:cNvPicPr>
            <a:picLocks noChangeAspect="1"/>
          </p:cNvPicPr>
          <p:nvPr/>
        </p:nvPicPr>
        <p:blipFill>
          <a:blip r:embed="rId6"/>
          <a:stretch>
            <a:fillRect/>
          </a:stretch>
        </p:blipFill>
        <p:spPr>
          <a:xfrm>
            <a:off x="3171446" y="5468259"/>
            <a:ext cx="1308100" cy="990600"/>
          </a:xfrm>
          <a:prstGeom prst="rect">
            <a:avLst/>
          </a:prstGeom>
        </p:spPr>
      </p:pic>
      <p:sp>
        <p:nvSpPr>
          <p:cNvPr id="23" name="テキスト ボックス 22">
            <a:extLst>
              <a:ext uri="{FF2B5EF4-FFF2-40B4-BE49-F238E27FC236}">
                <a16:creationId xmlns:a16="http://schemas.microsoft.com/office/drawing/2014/main" id="{42D518E5-7D29-4A1D-787B-53E3EBCAAD26}"/>
              </a:ext>
            </a:extLst>
          </p:cNvPr>
          <p:cNvSpPr txBox="1"/>
          <p:nvPr/>
        </p:nvSpPr>
        <p:spPr>
          <a:xfrm>
            <a:off x="401669" y="5746488"/>
            <a:ext cx="2452945" cy="400110"/>
          </a:xfrm>
          <a:prstGeom prst="rect">
            <a:avLst/>
          </a:prstGeom>
          <a:noFill/>
          <a:ln>
            <a:solidFill>
              <a:schemeClr val="tx1">
                <a:lumMod val="50000"/>
                <a:lumOff val="50000"/>
              </a:schemeClr>
            </a:solidFill>
          </a:ln>
        </p:spPr>
        <p:txBody>
          <a:bodyPr wrap="square" rtlCol="0">
            <a:spAutoFit/>
          </a:bodyPr>
          <a:lstStyle/>
          <a:p>
            <a:r>
              <a:rPr lang="ja-JP" altLang="en-US" sz="2000"/>
              <a:t>単位は</a:t>
            </a:r>
            <a:r>
              <a:rPr lang="en-US" altLang="ja-JP" sz="2000" dirty="0"/>
              <a:t>  [</a:t>
            </a:r>
            <a:r>
              <a:rPr lang="ja-JP" altLang="en-US" sz="2000"/>
              <a:t>濃度</a:t>
            </a:r>
            <a:r>
              <a:rPr lang="en-US" altLang="ja-JP" sz="2000" dirty="0"/>
              <a:t> / </a:t>
            </a:r>
            <a:r>
              <a:rPr lang="ja-JP" altLang="en-US" sz="2000"/>
              <a:t>時間</a:t>
            </a:r>
            <a:r>
              <a:rPr lang="en-US" altLang="ja-JP" sz="2000" dirty="0"/>
              <a:t>]</a:t>
            </a:r>
            <a:endParaRPr kumimoji="1" lang="ja-JP" altLang="en-US" sz="2000"/>
          </a:p>
        </p:txBody>
      </p:sp>
    </p:spTree>
    <p:extLst>
      <p:ext uri="{BB962C8B-B14F-4D97-AF65-F5344CB8AC3E}">
        <p14:creationId xmlns:p14="http://schemas.microsoft.com/office/powerpoint/2010/main" val="736501498"/>
      </p:ext>
    </p:extLst>
  </p:cSld>
  <p:clrMapOvr>
    <a:masterClrMapping/>
  </p:clrMapOvr>
</p:sld>
</file>

<file path=ppt/theme/theme1.xml><?xml version="1.0" encoding="utf-8"?>
<a:theme xmlns:a="http://schemas.openxmlformats.org/drawingml/2006/main" name="YugiTal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elvetica Neue Light and ヒラギノ角ゴ ProN W3">
      <a:majorFont>
        <a:latin typeface="Helvetica Neue Light"/>
        <a:ea typeface="Hiragino Kaku Gothic ProN W3"/>
        <a:cs typeface=""/>
      </a:majorFont>
      <a:minorFont>
        <a:latin typeface="Helvetica Neue Light"/>
        <a:ea typeface="Hiragino Kaku Gothic ProN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ugi_16_9_plain" id="{1F3CF8EB-25C5-DA4E-AEE9-BC00F17CDB6F}" vid="{E5031587-4EA9-CE4B-91BE-CEDC2564CC8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25443</TotalTime>
  <Words>2688</Words>
  <Application>Microsoft Macintosh PowerPoint</Application>
  <PresentationFormat>ワイド画面</PresentationFormat>
  <Paragraphs>342</Paragraphs>
  <Slides>27</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27</vt:i4>
      </vt:variant>
    </vt:vector>
  </HeadingPairs>
  <TitlesOfParts>
    <vt:vector size="39" baseType="lpstr">
      <vt:lpstr>Hiragino Kaku Gothic ProN W3</vt:lpstr>
      <vt:lpstr>Hiragino Kaku Gothic ProN W6</vt:lpstr>
      <vt:lpstr>ヒラギノ角ゴ ProN W3</vt:lpstr>
      <vt:lpstr>游ゴシック</vt:lpstr>
      <vt:lpstr>Arial</vt:lpstr>
      <vt:lpstr>Calibri</vt:lpstr>
      <vt:lpstr>Cambria Math</vt:lpstr>
      <vt:lpstr>Courier New</vt:lpstr>
      <vt:lpstr>Helvetica Neue Light</vt:lpstr>
      <vt:lpstr>Helvetica Neue Thin</vt:lpstr>
      <vt:lpstr>Times New Roman</vt:lpstr>
      <vt:lpstr>YugiTalk</vt:lpstr>
      <vt:lpstr>常微分方程式と生化学反応系</vt:lpstr>
      <vt:lpstr>担当講師バックグラウンド</vt:lpstr>
      <vt:lpstr>研究歴</vt:lpstr>
      <vt:lpstr>ねらい</vt:lpstr>
      <vt:lpstr>スライドやコードの置き場</vt:lpstr>
      <vt:lpstr>宿題</vt:lpstr>
      <vt:lpstr>生命は細胞から成る。 細胞は化学反応から成る。</vt:lpstr>
      <vt:lpstr>反応速度論を用いて生化学反応系の挙動を数式に帰着する</vt:lpstr>
      <vt:lpstr>分子の時間変化量は微分方程式で書く</vt:lpstr>
      <vt:lpstr>微分方程式とはどういうものか、何に使うのか</vt:lpstr>
      <vt:lpstr>一見異なるシステムが 同じ形の常微分方程式で動いている</vt:lpstr>
      <vt:lpstr>演習1：生化学反応系の微分方程式を書き下ろす</vt:lpstr>
      <vt:lpstr>微分の定義と微分演算子の意味</vt:lpstr>
      <vt:lpstr>未知関数を求める：微分の定義に忠実な方法</vt:lpstr>
      <vt:lpstr>未知関数を求める：変数分離の方法（変数分離法）</vt:lpstr>
      <vt:lpstr>変数分離法はもう少し短く書ける</vt:lpstr>
      <vt:lpstr>演習3：生化学反応系の微分方程式を変数分離法で解く</vt:lpstr>
      <vt:lpstr>未知関数のグラフを描く：オイラー法</vt:lpstr>
      <vt:lpstr>オイラー法をpythonで実装する</vt:lpstr>
      <vt:lpstr>matplotlib で数値解をグラフ化する</vt:lpstr>
      <vt:lpstr>演習4：オイラー法で微分方程式の数値解を求める</vt:lpstr>
      <vt:lpstr>もっと精度のよい数値積分法</vt:lpstr>
      <vt:lpstr>scipy.integrate.solve_ivp: pythonの微分方程式ソルバー</vt:lpstr>
      <vt:lpstr>演習5: solve_ivp を用いた生化学反応系のシミュレーション</vt:lpstr>
      <vt:lpstr>演習5 (つづき)：空欄を埋めなさい</vt:lpstr>
      <vt:lpstr>まとめ：今日学んだこと</vt:lpstr>
      <vt:lpstr>宿題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人類史スケールの 代謝制御システム考古学</dc:title>
  <dc:creator>柚木 克之</dc:creator>
  <cp:lastModifiedBy>Katsuyuki Yugi</cp:lastModifiedBy>
  <cp:revision>580</cp:revision>
  <cp:lastPrinted>2022-07-20T07:14:12Z</cp:lastPrinted>
  <dcterms:created xsi:type="dcterms:W3CDTF">2022-03-29T08:03:06Z</dcterms:created>
  <dcterms:modified xsi:type="dcterms:W3CDTF">2025-10-03T07:33:12Z</dcterms:modified>
</cp:coreProperties>
</file>